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76" r:id="rId3"/>
    <p:sldId id="260" r:id="rId4"/>
    <p:sldId id="261" r:id="rId5"/>
    <p:sldId id="278" r:id="rId6"/>
    <p:sldId id="262" r:id="rId7"/>
    <p:sldId id="263" r:id="rId8"/>
    <p:sldId id="264" r:id="rId9"/>
    <p:sldId id="265" r:id="rId10"/>
    <p:sldId id="27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5. Business of Babysitting" id="{7A1C5915-B940-5947-9F76-59283557582D}">
          <p14:sldIdLst>
            <p14:sldId id="257"/>
          </p14:sldIdLst>
        </p14:section>
        <p14:section name="5.1 Business of Babysitting" id="{EFA1C5B6-69D0-C24A-AA31-9BDC11EE9001}">
          <p14:sldIdLst>
            <p14:sldId id="276"/>
            <p14:sldId id="260"/>
            <p14:sldId id="261"/>
            <p14:sldId id="278"/>
            <p14:sldId id="262"/>
            <p14:sldId id="263"/>
            <p14:sldId id="264"/>
            <p14:sldId id="265"/>
            <p14:sldId id="277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700"/>
    <a:srgbClr val="9966FF"/>
    <a:srgbClr val="5601FF"/>
    <a:srgbClr val="FEDE61"/>
    <a:srgbClr val="99CC00"/>
    <a:srgbClr val="5C5C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33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A19F51-B9F9-F64F-B28E-820CFEFA43AA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A19F51-B9F9-F64F-B28E-820CFEFA43AA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3561DB6-108C-8848-B2FC-FF10B5D4DD0B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5/4/2020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68C98DF-CBC9-6E40-AF0A-E813B7E0DF0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.com/babysitter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://urbanext.illinois.edu/babysitting/brochure-templat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0110"/>
            <a:ext cx="7772400" cy="176367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5400" spc="-300" dirty="0" smtClean="0">
                <a:solidFill>
                  <a:schemeClr val="accent1"/>
                </a:solidFill>
                <a:latin typeface="+mn-lt"/>
              </a:rPr>
              <a:t>Lesson </a:t>
            </a:r>
            <a:r>
              <a:rPr lang="en-US" sz="5400" spc="-300" dirty="0">
                <a:solidFill>
                  <a:schemeClr val="accent1"/>
                </a:solidFill>
                <a:latin typeface="+mn-lt"/>
              </a:rPr>
              <a:t>5</a:t>
            </a:r>
            <a:r>
              <a:rPr lang="en-US" sz="5400" spc="-300" dirty="0" smtClean="0">
                <a:solidFill>
                  <a:schemeClr val="accent1"/>
                </a:solidFill>
                <a:latin typeface="+mn-lt"/>
              </a:rPr>
              <a:t>: </a:t>
            </a:r>
            <a:endParaRPr lang="en-US" sz="7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228" y="3443357"/>
            <a:ext cx="7341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cap="all" spc="-80" dirty="0" smtClean="0">
                <a:solidFill>
                  <a:srgbClr val="000000"/>
                </a:solidFill>
                <a:latin typeface="Arial"/>
              </a:rPr>
              <a:t>Business of</a:t>
            </a:r>
            <a:r>
              <a:rPr lang="en-US" sz="7200" cap="all" spc="-80" dirty="0" smtClean="0">
                <a:solidFill>
                  <a:srgbClr val="000000"/>
                </a:solidFill>
                <a:latin typeface="Arial Black"/>
              </a:rPr>
              <a:t> babysitting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1562" y="360967"/>
            <a:ext cx="7249802" cy="1481501"/>
            <a:chOff x="457200" y="408504"/>
            <a:chExt cx="7249802" cy="1481501"/>
          </a:xfrm>
        </p:grpSpPr>
        <p:pic>
          <p:nvPicPr>
            <p:cNvPr id="7" name="Picture 6" descr="Macintosh HD:Users:aegreenl:Downloads:MC900359567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839">
              <a:off x="6486014" y="627083"/>
              <a:ext cx="1220988" cy="12629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Alexandria\Dropbox\cyfar\Alexandria\ncstate_blackbric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457200"/>
              <a:ext cx="1517333" cy="2543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4-h.org/uploadedImages/Content/Resource_Library/Promotional_Tookits/4h_mark2B_W_tmb_bla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648" y="408504"/>
              <a:ext cx="351705" cy="3517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768659"/>
              <a:ext cx="635872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D1282E"/>
                  </a:solidFill>
                  <a:effectLst/>
                  <a:latin typeface="Arial Black" pitchFamily="34" charset="0"/>
                  <a:ea typeface="MS PGothic" pitchFamily="34" charset="-128"/>
                  <a:cs typeface="Times New Roman" pitchFamily="18" charset="0"/>
                </a:rPr>
                <a:t>THE BABYSITTER’S BACKPACK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844250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8596"/>
    </mc:Choice>
    <mc:Fallback>
      <p:transition advTm="8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  <p:extLst mod="1">
    <p:ext uri="{E180D4A7-C9FB-4DFB-919C-405C955672EB}">
      <p14:showEvtLst xmlns="" xmlns:p14="http://schemas.microsoft.com/office/powerpoint/2010/main">
        <p14:playEvt time="0" objId="11"/>
        <p14:playEvt time="1950" objId="3"/>
        <p14:stopEvt time="2442" objId="11"/>
        <p14:stopEvt time="7238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4432" y="1600200"/>
            <a:ext cx="5111750" cy="4480560"/>
          </a:xfrm>
          <a:solidFill>
            <a:srgbClr val="99CC00">
              <a:alpha val="9000"/>
            </a:srgbClr>
          </a:solidFill>
        </p:spPr>
        <p:txBody>
          <a:bodyPr>
            <a:prstTxWarp prst="textPlain">
              <a:avLst/>
            </a:prstTxWarp>
            <a:normAutofit fontScale="85000" lnSpcReduction="10000"/>
          </a:bodyPr>
          <a:lstStyle/>
          <a:p>
            <a:pPr marL="457200" lvl="0" indent="-457200">
              <a:buClr>
                <a:schemeClr val="accent4"/>
              </a:buClr>
              <a:buFont typeface="Lucida Grande"/>
              <a:buChar char="+"/>
            </a:pPr>
            <a:r>
              <a:rPr lang="en-US" spc="-150" dirty="0" smtClean="0">
                <a:solidFill>
                  <a:srgbClr val="6C6F87"/>
                </a:solidFill>
              </a:rPr>
              <a:t>What </a:t>
            </a:r>
            <a:r>
              <a:rPr lang="en-US" spc="-150" dirty="0">
                <a:solidFill>
                  <a:srgbClr val="6C6F87"/>
                </a:solidFill>
              </a:rPr>
              <a:t>was it like for you to create your own resume?</a:t>
            </a:r>
          </a:p>
          <a:p>
            <a:pPr marL="457200" lvl="0" indent="-457200">
              <a:buClr>
                <a:schemeClr val="accent4"/>
              </a:buClr>
              <a:buFont typeface="Lucida Grande"/>
              <a:buChar char="+"/>
            </a:pPr>
            <a:r>
              <a:rPr lang="en-US" b="0" spc="-150" dirty="0">
                <a:solidFill>
                  <a:schemeClr val="accent4">
                    <a:lumMod val="50000"/>
                  </a:schemeClr>
                </a:solidFill>
              </a:rPr>
              <a:t>Have someone critique your resume using the resume critique form. How did you do?</a:t>
            </a:r>
          </a:p>
          <a:p>
            <a:pPr marL="457200" lvl="0" indent="-457200">
              <a:buClr>
                <a:schemeClr val="accent4"/>
              </a:buClr>
              <a:buFont typeface="Lucida Grande"/>
              <a:buChar char="+"/>
            </a:pPr>
            <a:r>
              <a:rPr lang="en-US" spc="-150" dirty="0">
                <a:solidFill>
                  <a:schemeClr val="accent4">
                    <a:lumMod val="75000"/>
                  </a:schemeClr>
                </a:solidFill>
              </a:rPr>
              <a:t>How might you use your resume in your new business?</a:t>
            </a:r>
          </a:p>
          <a:p>
            <a:pPr marL="457200" indent="-457200">
              <a:buClr>
                <a:schemeClr val="accent4"/>
              </a:buClr>
              <a:buFont typeface="Lucida Grande"/>
              <a:buChar char="+"/>
            </a:pPr>
            <a:r>
              <a:rPr lang="en-US" b="0" spc="-150" dirty="0" smtClean="0">
                <a:solidFill>
                  <a:schemeClr val="accent4">
                    <a:lumMod val="50000"/>
                  </a:schemeClr>
                </a:solidFill>
              </a:rPr>
              <a:t>What </a:t>
            </a:r>
            <a:r>
              <a:rPr lang="en-US" b="0" spc="-150" dirty="0">
                <a:solidFill>
                  <a:schemeClr val="accent4">
                    <a:lumMod val="50000"/>
                  </a:schemeClr>
                </a:solidFill>
              </a:rPr>
              <a:t>is the importance of </a:t>
            </a:r>
            <a:r>
              <a:rPr lang="en-US" b="0" spc="-150" dirty="0" smtClean="0">
                <a:solidFill>
                  <a:schemeClr val="accent4">
                    <a:lumMod val="50000"/>
                  </a:schemeClr>
                </a:solidFill>
              </a:rPr>
              <a:t>marketing yourself?</a:t>
            </a:r>
            <a:endParaRPr lang="en-US" b="0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solidFill>
            <a:srgbClr val="99CC00">
              <a:alpha val="37000"/>
            </a:srgbClr>
          </a:solidFill>
        </p:spPr>
        <p:txBody>
          <a:bodyPr>
            <a:prstTxWarp prst="textPlain">
              <a:avLst/>
            </a:prstTxWarp>
            <a:noAutofit/>
          </a:bodyPr>
          <a:lstStyle/>
          <a:p>
            <a:pPr algn="r">
              <a:lnSpc>
                <a:spcPct val="90000"/>
              </a:lnSpc>
              <a:spcBef>
                <a:spcPts val="1176"/>
              </a:spcBef>
            </a:pPr>
            <a:r>
              <a:rPr lang="en-US" sz="2400" spc="-150" dirty="0" smtClean="0">
                <a:solidFill>
                  <a:schemeClr val="accent1">
                    <a:lumMod val="75000"/>
                  </a:schemeClr>
                </a:solidFill>
              </a:rPr>
              <a:t>Prepare a </a:t>
            </a:r>
            <a:r>
              <a:rPr lang="en-US" sz="2400" spc="-150" dirty="0" smtClean="0">
                <a:solidFill>
                  <a:srgbClr val="7CA700"/>
                </a:solidFill>
              </a:rPr>
              <a:t>resume</a:t>
            </a:r>
            <a:r>
              <a:rPr lang="en-US" sz="2400" spc="-15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spc="-150" dirty="0" smtClean="0">
                <a:solidFill>
                  <a:srgbClr val="7CA700"/>
                </a:solidFill>
              </a:rPr>
              <a:t>cover sheet</a:t>
            </a:r>
            <a:r>
              <a:rPr lang="en-US" sz="2400" spc="-15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spc="-150" dirty="0" smtClean="0">
                <a:solidFill>
                  <a:srgbClr val="7CA700"/>
                </a:solidFill>
              </a:rPr>
              <a:t>business cards</a:t>
            </a:r>
            <a:r>
              <a:rPr lang="en-US" sz="2400" spc="-150" dirty="0" smtClean="0">
                <a:solidFill>
                  <a:schemeClr val="accent1">
                    <a:lumMod val="75000"/>
                  </a:schemeClr>
                </a:solidFill>
              </a:rPr>
              <a:t>, and </a:t>
            </a:r>
            <a:r>
              <a:rPr lang="en-US" sz="2400" spc="-150" dirty="0" smtClean="0">
                <a:solidFill>
                  <a:srgbClr val="7CA700"/>
                </a:solidFill>
              </a:rPr>
              <a:t>flyers </a:t>
            </a:r>
            <a:r>
              <a:rPr lang="en-US" sz="2400" spc="-150" dirty="0" smtClean="0">
                <a:solidFill>
                  <a:schemeClr val="accent1">
                    <a:lumMod val="75000"/>
                  </a:schemeClr>
                </a:solidFill>
              </a:rPr>
              <a:t>for your babysitting business. Find an adult who will critique it for you!</a:t>
            </a:r>
          </a:p>
          <a:p>
            <a:pPr algn="ctr">
              <a:lnSpc>
                <a:spcPct val="80000"/>
              </a:lnSpc>
              <a:spcBef>
                <a:spcPts val="1176"/>
              </a:spcBef>
            </a:pPr>
            <a:r>
              <a:rPr lang="en-US" sz="1800" spc="-150" dirty="0" smtClean="0">
                <a:solidFill>
                  <a:srgbClr val="7CA700"/>
                </a:solidFill>
              </a:rPr>
              <a:t>when you are finished, answer the questions to the right. </a:t>
            </a:r>
            <a:endParaRPr lang="en-US" sz="1800" spc="-150" dirty="0">
              <a:solidFill>
                <a:srgbClr val="7CA7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30910" y="715818"/>
            <a:ext cx="8705272" cy="53725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Create your own marketing kit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20260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46232">
        <p:checker/>
      </p:transition>
    </mc:Choice>
    <mc:Fallback>
      <p:transition spd="slow" advTm="46232">
        <p:checker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 animBg="1"/>
        </p:bldLst>
      </p:timing>
    </mc:Fallback>
  </mc:AlternateContent>
  <p:extLst mod="1">
    <p:ext uri="{E180D4A7-C9FB-4DFB-919C-405C955672EB}">
      <p14:showEvtLst xmlns="" xmlns:p14="http://schemas.microsoft.com/office/powerpoint/2010/main">
        <p14:playEvt time="0" objId="4"/>
        <p14:stopEvt time="20084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50467" cy="437356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dirty="0" smtClean="0">
                <a:solidFill>
                  <a:schemeClr val="accent3"/>
                </a:solidFill>
                <a:hlinkClick r:id="rId3"/>
              </a:rPr>
              <a:t>https://www.care.com/babysitters</a:t>
            </a:r>
            <a:endParaRPr lang="en-US" dirty="0" smtClean="0">
              <a:solidFill>
                <a:schemeClr val="accent3"/>
              </a:solidFill>
              <a:hlinkClick r:id="rId4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zh-TW" altLang="en-US" b="0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Babysitter Pay Rates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See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printables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for resumes, business cards, and flyers.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57200" y="745909"/>
            <a:ext cx="5791200" cy="689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 smtClean="0">
                <a:solidFill>
                  <a:schemeClr val="accent4"/>
                </a:solidFill>
              </a:rPr>
              <a:t>5.A resources</a:t>
            </a:r>
            <a:endParaRPr lang="en-US" spc="-150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7155" y="1715518"/>
            <a:ext cx="1835521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b="1" spc="-150" dirty="0" smtClean="0">
                <a:solidFill>
                  <a:srgbClr val="515E8F"/>
                </a:solidFill>
              </a:rPr>
              <a:t>Have questions?</a:t>
            </a:r>
          </a:p>
          <a:p>
            <a:pPr lvl="0" algn="ctr">
              <a:lnSpc>
                <a:spcPct val="80000"/>
              </a:lnSpc>
            </a:pPr>
            <a:r>
              <a:rPr lang="en-US" spc="-150" dirty="0" smtClean="0">
                <a:solidFill>
                  <a:srgbClr val="343C5B"/>
                </a:solidFill>
              </a:rPr>
              <a:t>Look for more info </a:t>
            </a:r>
            <a:r>
              <a:rPr lang="en-US" spc="-150" dirty="0">
                <a:solidFill>
                  <a:srgbClr val="343C5B"/>
                </a:solidFill>
              </a:rPr>
              <a:t>on </a:t>
            </a:r>
            <a:r>
              <a:rPr lang="en-US" spc="-150" dirty="0" smtClean="0">
                <a:solidFill>
                  <a:srgbClr val="343C5B"/>
                </a:solidFill>
              </a:rPr>
              <a:t>these websites.</a:t>
            </a:r>
            <a:endParaRPr lang="en-US" spc="-150" dirty="0">
              <a:solidFill>
                <a:srgbClr val="343C5B"/>
              </a:solidFill>
            </a:endParaRP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7342083" y="1026141"/>
            <a:ext cx="902175" cy="689377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2"/>
          </p:cNvCxnSpPr>
          <p:nvPr/>
        </p:nvCxnSpPr>
        <p:spPr>
          <a:xfrm rot="5400000" flipH="1">
            <a:off x="6243802" y="940768"/>
            <a:ext cx="544306" cy="2537922"/>
          </a:xfrm>
          <a:prstGeom prst="curvedConnector4">
            <a:avLst>
              <a:gd name="adj1" fmla="val -41998"/>
              <a:gd name="adj2" fmla="val 680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83805157"/>
      </p:ext>
    </p:extLst>
  </p:cSld>
  <p:clrMapOvr>
    <a:masterClrMapping/>
  </p:clrMapOvr>
  <p:transition spd="slow" advTm="470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4730048"/>
            <a:ext cx="9000877" cy="2127951"/>
          </a:xfrm>
          <a:noFill/>
        </p:spPr>
        <p:txBody>
          <a:bodyPr>
            <a:noAutofit/>
          </a:bodyPr>
          <a:lstStyle/>
          <a:p>
            <a:r>
              <a:rPr lang="en-US" sz="4400" spc="-300" dirty="0" smtClean="0"/>
              <a:t>BUSINESS OF BABYSITTING</a:t>
            </a:r>
            <a:endParaRPr lang="en-US" sz="4400" spc="-300" dirty="0"/>
          </a:p>
        </p:txBody>
      </p:sp>
      <p:sp>
        <p:nvSpPr>
          <p:cNvPr id="2" name="Striped Right Arrow 1"/>
          <p:cNvSpPr/>
          <p:nvPr/>
        </p:nvSpPr>
        <p:spPr>
          <a:xfrm>
            <a:off x="2604957" y="5534608"/>
            <a:ext cx="5701239" cy="1029047"/>
          </a:xfrm>
          <a:prstGeom prst="stripedRightArrow">
            <a:avLst/>
          </a:prstGeom>
          <a:gradFill flip="none" rotWithShape="1">
            <a:gsLst>
              <a:gs pos="0">
                <a:srgbClr val="F9FF00">
                  <a:alpha val="74000"/>
                </a:srgbClr>
              </a:gs>
              <a:gs pos="100000">
                <a:srgbClr val="FFFFFF">
                  <a:alpha val="74000"/>
                </a:srgbClr>
              </a:gs>
            </a:gsLst>
            <a:lin ang="109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4160520"/>
            <a:ext cx="8153400" cy="457200"/>
          </a:xfrm>
        </p:spPr>
        <p:txBody>
          <a:bodyPr>
            <a:noAutofit/>
          </a:bodyPr>
          <a:lstStyle/>
          <a:p>
            <a:r>
              <a:rPr lang="en-US" sz="5400" b="0" spc="-30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Lesson 5.A</a:t>
            </a:r>
            <a:endParaRPr lang="en-US" sz="5400" b="0" spc="-300" dirty="0">
              <a:ln w="3175" cmpd="sng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2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6501">
        <p14:flash/>
      </p:transition>
    </mc:Choice>
    <mc:Fallback>
      <p:transition spd="slow" advTm="6501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0" objId="3"/>
        <p14:stopEvt time="451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rved Left Arrow 8"/>
          <p:cNvSpPr/>
          <p:nvPr/>
        </p:nvSpPr>
        <p:spPr>
          <a:xfrm rot="2982963">
            <a:off x="5987994" y="4618840"/>
            <a:ext cx="1117600" cy="2193793"/>
          </a:xfrm>
          <a:prstGeom prst="curvedLeftArrow">
            <a:avLst>
              <a:gd name="adj1" fmla="val 25000"/>
              <a:gd name="adj2" fmla="val 46637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Alexandria\Downloads\MP9004424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4537" y1="1893" x2="64097" y2="946"/>
                        <a14:backgroundMark x1="68062" y1="2050" x2="66960" y2="473"/>
                        <a14:backgroundMark x1="29956" y1="5047" x2="29736" y2="4101"/>
                        <a14:backgroundMark x1="26432" y1="6151" x2="26211" y2="4101"/>
                        <a14:backgroundMark x1="15639" y1="6151" x2="15639" y2="4890"/>
                        <a14:backgroundMark x1="0" y1="10252" x2="0" y2="10883"/>
                        <a14:backgroundMark x1="6388" y1="7256" x2="6167" y2="53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41867" y="152718"/>
            <a:ext cx="4622800" cy="6452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867" y="516784"/>
            <a:ext cx="5791200" cy="13716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r"/>
            <a:r>
              <a:rPr lang="en-US" sz="4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Take Notes!</a:t>
            </a:r>
            <a:endParaRPr lang="en-US" sz="4400" b="1" spc="-1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Folded Corner 6"/>
          <p:cNvSpPr/>
          <p:nvPr/>
        </p:nvSpPr>
        <p:spPr>
          <a:xfrm rot="284225">
            <a:off x="5579950" y="2353733"/>
            <a:ext cx="2929466" cy="2643118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182880" rIns="457200" bIns="0" anchor="ctr" anchorCtr="0">
            <a:prstTxWarp prst="textPlain">
              <a:avLst/>
            </a:prstTxWarp>
            <a:spAutoFit/>
          </a:bodyPr>
          <a:lstStyle/>
          <a:p>
            <a:pPr indent="0" algn="ctr">
              <a:lnSpc>
                <a:spcPct val="70000"/>
              </a:lnSpc>
              <a:buNone/>
            </a:pPr>
            <a:endParaRPr lang="en-US" sz="2800" b="1" spc="-150" dirty="0" smtClean="0"/>
          </a:p>
          <a:p>
            <a:pPr indent="0" algn="ctr">
              <a:lnSpc>
                <a:spcPct val="70000"/>
              </a:lnSpc>
              <a:buNone/>
            </a:pPr>
            <a:r>
              <a:rPr lang="en-US" sz="2800" b="1" spc="-150" dirty="0" smtClean="0"/>
              <a:t>It’s </a:t>
            </a:r>
            <a:r>
              <a:rPr lang="en-US" sz="2800" b="1" spc="-150" dirty="0"/>
              <a:t>important </a:t>
            </a:r>
            <a:endParaRPr lang="en-US" sz="2800" b="1" spc="-150" dirty="0" smtClean="0"/>
          </a:p>
          <a:p>
            <a:pPr indent="0" algn="ctr">
              <a:lnSpc>
                <a:spcPct val="70000"/>
              </a:lnSpc>
              <a:buNone/>
            </a:pPr>
            <a:r>
              <a:rPr lang="en-US" sz="2800" b="1" spc="-150" dirty="0" smtClean="0"/>
              <a:t>to </a:t>
            </a:r>
            <a:r>
              <a:rPr lang="en-US" sz="2800" b="1" spc="-150" dirty="0"/>
              <a:t>have </a:t>
            </a:r>
            <a:r>
              <a:rPr lang="en-US" sz="2800" b="1" spc="-150" dirty="0" smtClean="0"/>
              <a:t>these things </a:t>
            </a:r>
            <a:r>
              <a:rPr lang="en-US" sz="2800" b="1" spc="-150" dirty="0"/>
              <a:t>to </a:t>
            </a:r>
            <a:r>
              <a:rPr lang="en-US" sz="3200" spc="-150" dirty="0">
                <a:solidFill>
                  <a:schemeClr val="accent5"/>
                </a:solidFill>
                <a:latin typeface="+mj-lt"/>
              </a:rPr>
              <a:t>effectively market </a:t>
            </a:r>
            <a:r>
              <a:rPr lang="en-US" sz="2800" b="1" spc="-150" dirty="0" smtClean="0"/>
              <a:t>yourself</a:t>
            </a:r>
            <a:endParaRPr lang="en-US" sz="2800" b="1" spc="-1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309" y="864136"/>
            <a:ext cx="32432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35269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Tm="16170">
        <p14:switch dir="r"/>
      </p:transition>
    </mc:Choice>
    <mc:Fallback>
      <p:transition spd="slow" advTm="16170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8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style.textDecorationUnderline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" grpId="0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8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style.textDecorationUnderline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" grpId="0"/>
          <p:bldP spid="7" grpId="0" animBg="1"/>
        </p:bldLst>
      </p:timing>
    </mc:Fallback>
  </mc:AlternateContent>
  <p:extLst mod="1">
    <p:ext uri="{E180D4A7-C9FB-4DFB-919C-405C955672EB}">
      <p14:showEvtLst xmlns="" xmlns:p14="http://schemas.microsoft.com/office/powerpoint/2010/main">
        <p14:playEvt time="0" objId="5"/>
        <p14:stopEvt time="15447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3" y="1545077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parents want to see that you have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experience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and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 training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3" y="983515"/>
            <a:ext cx="8229600" cy="56156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Providing References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Alexandria\Downloads\MP9004304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302932"/>
            <a:ext cx="4555068" cy="4555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8066" y="2438399"/>
            <a:ext cx="4351867" cy="3979333"/>
          </a:xfrm>
        </p:spPr>
        <p:txBody>
          <a:bodyPr anchor="ctr">
            <a:prstTxWarp prst="textPlain">
              <a:avLst/>
            </a:prstTxWarp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spc="-150" dirty="0" smtClean="0">
                <a:solidFill>
                  <a:schemeClr val="accent4">
                    <a:lumMod val="50000"/>
                  </a:schemeClr>
                </a:solidFill>
              </a:rPr>
              <a:t>You will need at least 3 references available to prove your experience.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b="0" spc="-150" dirty="0" smtClean="0">
                <a:solidFill>
                  <a:schemeClr val="accent4">
                    <a:lumMod val="75000"/>
                  </a:schemeClr>
                </a:solidFill>
              </a:rPr>
              <a:t>You may want to use a teacher and two parents </a:t>
            </a:r>
            <a:r>
              <a:rPr lang="en-US" sz="2400" b="0" i="1" spc="-150" dirty="0" smtClean="0">
                <a:solidFill>
                  <a:schemeClr val="accent4">
                    <a:lumMod val="75000"/>
                  </a:schemeClr>
                </a:solidFill>
              </a:rPr>
              <a:t>(other than your own)</a:t>
            </a:r>
            <a:r>
              <a:rPr lang="en-US" sz="2400" b="0" spc="-150" dirty="0" smtClean="0">
                <a:solidFill>
                  <a:schemeClr val="accent4">
                    <a:lumMod val="75000"/>
                  </a:schemeClr>
                </a:solidFill>
              </a:rPr>
              <a:t> who can assure new parents you work well with children.  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spc="-150" dirty="0" smtClean="0">
                <a:solidFill>
                  <a:schemeClr val="accent4">
                    <a:lumMod val="50000"/>
                  </a:schemeClr>
                </a:solidFill>
              </a:rPr>
              <a:t>Always be sure to ask permission before using someone as a reference.</a:t>
            </a:r>
            <a:endParaRPr lang="en-US" sz="2400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36081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29312">
        <p14:reveal/>
      </p:transition>
    </mc:Choice>
    <mc:Fallback>
      <p:transition spd="slow" advTm="29312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build="p"/>
        </p:bldLst>
      </p:timing>
    </mc:Fallback>
  </mc:AlternateContent>
  <p:extLst mod="1">
    <p:ext uri="{E180D4A7-C9FB-4DFB-919C-405C955672EB}">
      <p14:showEvtLst xmlns="" xmlns:p14="http://schemas.microsoft.com/office/powerpoint/2010/main">
        <p14:playEvt time="0" objId="5"/>
        <p14:stopEvt time="27682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3" y="1545077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parents want to see that you have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experience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and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 training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3" y="983515"/>
            <a:ext cx="8229600" cy="56156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Providing References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Alexandria\Downloads\MP9004304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302932"/>
            <a:ext cx="4555068" cy="4555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55069" y="2319863"/>
            <a:ext cx="4114800" cy="405447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457200" lvl="0" indent="-457200" defTabSz="914400">
              <a:lnSpc>
                <a:spcPct val="70000"/>
              </a:lnSpc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800" spc="-150" dirty="0">
                <a:solidFill>
                  <a:schemeClr val="accent4">
                    <a:lumMod val="50000"/>
                  </a:schemeClr>
                </a:solidFill>
              </a:rPr>
              <a:t>If you need to build references and experience, volunteer to babysit for a family while the parents are home. </a:t>
            </a:r>
            <a:endParaRPr lang="en-US" sz="2800" spc="-15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0" indent="-457200" defTabSz="914400">
              <a:lnSpc>
                <a:spcPct val="70000"/>
              </a:lnSpc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800" b="1" spc="-150" dirty="0" smtClean="0">
                <a:solidFill>
                  <a:schemeClr val="accent4">
                    <a:lumMod val="75000"/>
                  </a:schemeClr>
                </a:solidFill>
              </a:rPr>
              <a:t>That way, the parents can see how you work with children. </a:t>
            </a:r>
          </a:p>
          <a:p>
            <a:pPr marL="457200" lvl="0" indent="-457200" defTabSz="914400">
              <a:lnSpc>
                <a:spcPct val="70000"/>
              </a:lnSpc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800" spc="-150" dirty="0" smtClean="0">
                <a:solidFill>
                  <a:schemeClr val="accent4">
                    <a:lumMod val="50000"/>
                  </a:schemeClr>
                </a:solidFill>
              </a:rPr>
              <a:t>After observing you, they can become your references.</a:t>
            </a:r>
            <a:endParaRPr lang="en-US" sz="2800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73421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 advTm="17609">
        <p:cut/>
      </p:transition>
    </mc:Choice>
    <mc:Fallback>
      <p:transition advTm="17609">
        <p:cut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uiExpand="1" build="p" autoUpdateAnimBg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uiExpand="1" build="p" autoUpdateAnimBg="0"/>
        </p:bldLst>
      </p:timing>
    </mc:Fallback>
  </mc:AlternateContent>
  <p:extLst mod="1">
    <p:ext uri="{E180D4A7-C9FB-4DFB-919C-405C955672EB}">
      <p14:showEvtLst xmlns="" xmlns:p14="http://schemas.microsoft.com/office/powerpoint/2010/main">
        <p14:playEvt time="0" objId="5"/>
        <p14:pauseEvt time="0" objId="5"/>
        <p14:seekEvt time="0" objId="5" seek="0"/>
        <p14:resumeEvt time="0" objId="5"/>
        <p14:stopEvt time="16227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xandria\Downloads\MP90043955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089" y1="6277" x2="99738" y2="9700"/>
                        <a14:foregroundMark x1="82853" y1="24108" x2="93325" y2="98003"/>
                        <a14:foregroundMark x1="68194" y1="73466" x2="31806" y2="96719"/>
                        <a14:foregroundMark x1="75131" y1="91298" x2="36911" y2="99715"/>
                        <a14:foregroundMark x1="63613" y1="98859" x2="46597" y2="99001"/>
                        <a14:foregroundMark x1="52880" y1="73039" x2="25654" y2="83595"/>
                        <a14:foregroundMark x1="28010" y1="96862" x2="3665" y2="96148"/>
                        <a14:foregroundMark x1="24738" y1="67760" x2="9686" y2="87161"/>
                        <a14:foregroundMark x1="2225" y1="98716" x2="2225" y2="98716"/>
                        <a14:foregroundMark x1="3141" y1="98003" x2="7068" y2="9800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487333" y="2584450"/>
            <a:ext cx="4656667" cy="42735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10" y="2269067"/>
            <a:ext cx="4157589" cy="3905737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 smtClean="0">
                <a:solidFill>
                  <a:schemeClr val="accent4">
                    <a:lumMod val="75000"/>
                  </a:schemeClr>
                </a:solidFill>
              </a:rPr>
              <a:t>Provide parents with a copy of your training certificate from this course.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Provide parents with a copy of your CPR and first aid certificate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 smtClean="0">
                <a:solidFill>
                  <a:schemeClr val="accent4">
                    <a:lumMod val="75000"/>
                  </a:schemeClr>
                </a:solidFill>
              </a:rPr>
              <a:t>Give parents a copy of your resume so they can learn more about you and your work with children.</a:t>
            </a:r>
            <a:endParaRPr lang="en-US" sz="2400" spc="-15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611" y="728133"/>
            <a:ext cx="8229600" cy="618277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Required Training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611" y="1346410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parents are trusting you with their most important person: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their child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70343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27725">
        <p14:prism isContent="1" isInverted="1"/>
      </p:transition>
    </mc:Choice>
    <mc:Fallback>
      <p:transition spd="slow" advTm="27725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9" grpId="0" animBg="1"/>
        </p:bldLst>
      </p:timing>
    </mc:Fallback>
  </mc:AlternateContent>
  <p:extLst mod="1">
    <p:ext uri="{E180D4A7-C9FB-4DFB-919C-405C955672EB}">
      <p14:showEvtLst xmlns="" xmlns:p14="http://schemas.microsoft.com/office/powerpoint/2010/main">
        <p14:playEvt time="0" objId="5"/>
        <p14:stopEvt time="25884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lexandria\Downloads\MP9004306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" y="429"/>
            <a:ext cx="4573946" cy="685757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0038" y="643467"/>
            <a:ext cx="6121400" cy="51646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your Business Plan</a:t>
            </a:r>
            <a:endParaRPr lang="en-US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2135" y="1179390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b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abysitting is not only caring for children, it is a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business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665133" y="1930401"/>
            <a:ext cx="4066400" cy="4401486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How much will you charge an hour?  Most babysitters charge between $8.00 - $12.00, but it is important to ask around for your area. (See the reference page for help calculating area rates)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>
                <a:solidFill>
                  <a:schemeClr val="accent4">
                    <a:lumMod val="75000"/>
                  </a:schemeClr>
                </a:solidFill>
              </a:rPr>
              <a:t>Decide your babysitting hours. When do you want to babysit: weekend, weeknights, summer?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What will you do with your babysitting money?  It’s important to set financial goals, so you will not spend all the money you make.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2941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2272">
        <p14:prism isContent="1" isInverted="1"/>
      </p:transition>
    </mc:Choice>
    <mc:Fallback>
      <p:transition spd="slow" advTm="42272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build="p"/>
        </p:bldLst>
      </p:timing>
    </mc:Fallback>
  </mc:AlternateContent>
  <p:extLst mod="1">
    <p:ext uri="{E180D4A7-C9FB-4DFB-919C-405C955672EB}">
      <p14:showEvtLst xmlns="" xmlns:p14="http://schemas.microsoft.com/office/powerpoint/2010/main">
        <p14:playEvt time="0" objId="2"/>
        <p14:stopEvt time="40404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lexandria\Downloads\MP90043097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266" y="2125132"/>
            <a:ext cx="1735667" cy="368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335" y="787400"/>
            <a:ext cx="8043332" cy="465674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Marketing Tools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0335" y="1326740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i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ts important for families to know you are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available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to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babysit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886200" y="2053087"/>
            <a:ext cx="4610819" cy="4192438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>
                <a:solidFill>
                  <a:schemeClr val="accent4">
                    <a:lumMod val="75000"/>
                  </a:schemeClr>
                </a:solidFill>
              </a:rPr>
              <a:t>Resume</a:t>
            </a:r>
            <a:r>
              <a:rPr lang="en-US" sz="2400" b="0" spc="-1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– for </a:t>
            </a: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families to learn more about you </a:t>
            </a:r>
            <a:r>
              <a:rPr lang="en-US" sz="2400" b="0" i="1" spc="-150" dirty="0">
                <a:solidFill>
                  <a:schemeClr val="accent4">
                    <a:lumMod val="50000"/>
                  </a:schemeClr>
                </a:solidFill>
              </a:rPr>
              <a:t>(See Printable 1, Lesson 5)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>
                <a:solidFill>
                  <a:schemeClr val="accent4">
                    <a:lumMod val="75000"/>
                  </a:schemeClr>
                </a:solidFill>
              </a:rPr>
              <a:t>Business Cards </a:t>
            </a: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– for </a:t>
            </a: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families to access your information quickly </a:t>
            </a:r>
            <a:r>
              <a:rPr lang="en-US" sz="2400" b="0" i="1" spc="-150" dirty="0">
                <a:solidFill>
                  <a:schemeClr val="accent4">
                    <a:lumMod val="50000"/>
                  </a:schemeClr>
                </a:solidFill>
              </a:rPr>
              <a:t>(See Printable 2, Lesson 5)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>
                <a:solidFill>
                  <a:schemeClr val="accent4">
                    <a:lumMod val="75000"/>
                  </a:schemeClr>
                </a:solidFill>
              </a:rPr>
              <a:t>Flyers</a:t>
            </a:r>
            <a:r>
              <a:rPr lang="en-US" sz="2400" b="0" spc="-1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– to </a:t>
            </a: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target a large group of </a:t>
            </a: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people, especially on community bulletin boards </a:t>
            </a:r>
            <a:r>
              <a:rPr lang="en-US" sz="2400" b="0" i="1" spc="-150" dirty="0">
                <a:solidFill>
                  <a:schemeClr val="accent4">
                    <a:lumMod val="50000"/>
                  </a:schemeClr>
                </a:solidFill>
              </a:rPr>
              <a:t>(See Printable 3, Lesson 5)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66884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30848">
        <p14:prism isContent="1" isInverted="1"/>
      </p:transition>
    </mc:Choice>
    <mc:Fallback>
      <p:transition spd="slow" advTm="30848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2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2" grpId="0" build="p"/>
        </p:bldLst>
      </p:timing>
    </mc:Fallback>
  </mc:AlternateContent>
  <p:extLst mod="1">
    <p:ext uri="{E180D4A7-C9FB-4DFB-919C-405C955672EB}">
      <p14:showEvtLst xmlns="" xmlns:p14="http://schemas.microsoft.com/office/powerpoint/2010/main">
        <p14:playEvt time="0" objId="2"/>
        <p14:stopEvt time="30550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9414" y="347133"/>
            <a:ext cx="8058255" cy="9398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Keep Safety in Mind</a:t>
            </a:r>
            <a:b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always!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3468" y="1326740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When building your business, keep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safety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in mind at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all times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pic>
        <p:nvPicPr>
          <p:cNvPr id="4" name="Picture 2" descr="C:\Users\Alexandria\Downloads\MP9004226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733" y="1768733"/>
            <a:ext cx="2981201" cy="4563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888999" y="2116666"/>
            <a:ext cx="4066400" cy="3708914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Don’t put your address on flyers you post in a neighborhood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 smtClean="0">
                <a:solidFill>
                  <a:schemeClr val="accent4">
                    <a:lumMod val="75000"/>
                  </a:schemeClr>
                </a:solidFill>
              </a:rPr>
              <a:t>Only </a:t>
            </a:r>
            <a:r>
              <a:rPr lang="en-US" sz="2400" spc="-150" dirty="0">
                <a:solidFill>
                  <a:schemeClr val="accent4">
                    <a:lumMod val="75000"/>
                  </a:schemeClr>
                </a:solidFill>
              </a:rPr>
              <a:t>give personal information to families your parent or guardian approves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Never </a:t>
            </a: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give personal information to a stranger!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27402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24493">
        <p14:prism isContent="1" isInverted="1"/>
      </p:transition>
    </mc:Choice>
    <mc:Fallback>
      <p:transition spd="slow" advTm="24493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build="p"/>
        </p:bldLst>
      </p:timing>
    </mc:Fallback>
  </mc:AlternateContent>
  <p:extLst mod="1">
    <p:ext uri="{E180D4A7-C9FB-4DFB-919C-405C955672EB}">
      <p14:showEvtLst xmlns="" xmlns:p14="http://schemas.microsoft.com/office/powerpoint/2010/main">
        <p14:playEvt time="0" objId="2"/>
        <p14:stopEvt time="22664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9|6.3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8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2|5.7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8|14.3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2|6.4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|4.2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.4|3.5|6.3|6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431</TotalTime>
  <Words>582</Words>
  <Application>Microsoft Office PowerPoint</Application>
  <PresentationFormat>如螢幕大小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Essential</vt:lpstr>
      <vt:lpstr>Lesson 5: </vt:lpstr>
      <vt:lpstr>BUSINESS OF BABYSITTING</vt:lpstr>
      <vt:lpstr>Take Notes!</vt:lpstr>
      <vt:lpstr>Providing References</vt:lpstr>
      <vt:lpstr>Providing References</vt:lpstr>
      <vt:lpstr>Required Training</vt:lpstr>
      <vt:lpstr>your Business Plan</vt:lpstr>
      <vt:lpstr>Marketing Tools</vt:lpstr>
      <vt:lpstr>Keep Safety in Mind always!</vt:lpstr>
      <vt:lpstr>Create your own marketing kit</vt:lpstr>
      <vt:lpstr>投影片 11</vt:lpstr>
    </vt:vector>
  </TitlesOfParts>
  <Company>NC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5:</dc:title>
  <dc:creator>Alexandria McCraw</dc:creator>
  <cp:lastModifiedBy>Rorix</cp:lastModifiedBy>
  <cp:revision>125</cp:revision>
  <dcterms:created xsi:type="dcterms:W3CDTF">2012-07-12T14:21:27Z</dcterms:created>
  <dcterms:modified xsi:type="dcterms:W3CDTF">2020-05-04T16:20:17Z</dcterms:modified>
</cp:coreProperties>
</file>