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66" r:id="rId4"/>
    <p:sldId id="267" r:id="rId5"/>
    <p:sldId id="258" r:id="rId6"/>
    <p:sldId id="259" r:id="rId7"/>
    <p:sldId id="260" r:id="rId8"/>
    <p:sldId id="262" r:id="rId9"/>
    <p:sldId id="261" r:id="rId10"/>
    <p:sldId id="268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0B2A9-0B6B-4E89-A1A8-47B1C511D52A}" type="doc">
      <dgm:prSet loTypeId="urn:microsoft.com/office/officeart/2005/8/layout/target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A525C4A-C287-40EA-B297-F2C82FFED15E}">
      <dgm:prSet custT="1"/>
      <dgm:spPr>
        <a:solidFill>
          <a:srgbClr val="989AAC">
            <a:alpha val="60000"/>
          </a:srgbClr>
        </a:solidFill>
      </dgm:spPr>
      <dgm:t>
        <a:bodyPr/>
        <a:lstStyle/>
        <a:p>
          <a:pPr algn="ctr" rtl="0">
            <a:spcAft>
              <a:spcPts val="0"/>
            </a:spcAft>
          </a:pPr>
          <a:r>
            <a:rPr lang="en-US" sz="3600" b="1" i="1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THE BABY WON’T STOP CRYING,</a:t>
          </a:r>
        </a:p>
        <a:p>
          <a:pPr algn="ctr" rtl="0">
            <a:spcAft>
              <a:spcPts val="0"/>
            </a:spcAft>
          </a:pPr>
          <a:r>
            <a:rPr lang="en-US" sz="3600" b="0" i="1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TRY SOME OF THESE ACTIVITIES:  </a:t>
          </a:r>
          <a:endParaRPr lang="en-US" sz="3600" b="0" i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0B59C8-186B-4B96-B0C6-DCED715F54EE}" type="parTrans" cxnId="{F8F578BC-41C3-4C72-A3BF-723789456200}">
      <dgm:prSet/>
      <dgm:spPr/>
      <dgm:t>
        <a:bodyPr/>
        <a:lstStyle/>
        <a:p>
          <a:endParaRPr lang="en-US"/>
        </a:p>
      </dgm:t>
    </dgm:pt>
    <dgm:pt modelId="{CC7B1EDA-E641-4BC8-B86E-3968907AB575}" type="sibTrans" cxnId="{F8F578BC-41C3-4C72-A3BF-723789456200}">
      <dgm:prSet/>
      <dgm:spPr/>
      <dgm:t>
        <a:bodyPr/>
        <a:lstStyle/>
        <a:p>
          <a:endParaRPr lang="en-US"/>
        </a:p>
      </dgm:t>
    </dgm:pt>
    <dgm:pt modelId="{C1FFCAB0-49C5-4374-8A83-8C3A50B6BCBC}">
      <dgm:prSet/>
      <dgm:spPr/>
      <dgm:t>
        <a:bodyPr>
          <a:scene3d>
            <a:camera prst="perspectiveHeroicExtremeRightFacing"/>
            <a:lightRig rig="threePt" dir="t"/>
          </a:scene3d>
        </a:bodyPr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en-US" b="0" spc="-150" baseline="0" dirty="0" smtClean="0">
              <a:latin typeface="+mj-lt"/>
            </a:rPr>
            <a:t>Sing to the baby</a:t>
          </a:r>
          <a:endParaRPr lang="en-US" spc="-150" dirty="0">
            <a:latin typeface="+mj-lt"/>
          </a:endParaRPr>
        </a:p>
      </dgm:t>
    </dgm:pt>
    <dgm:pt modelId="{B3DDFBE6-AAF4-4CD5-90D4-602B3C38A06F}" type="parTrans" cxnId="{B07EF3BD-E355-4B26-9D06-3A12F2F02FD1}">
      <dgm:prSet/>
      <dgm:spPr/>
      <dgm:t>
        <a:bodyPr/>
        <a:lstStyle/>
        <a:p>
          <a:endParaRPr lang="en-US"/>
        </a:p>
      </dgm:t>
    </dgm:pt>
    <dgm:pt modelId="{BD056C63-F9CD-4BF3-AB3D-080725928FD9}" type="sibTrans" cxnId="{B07EF3BD-E355-4B26-9D06-3A12F2F02FD1}">
      <dgm:prSet/>
      <dgm:spPr/>
      <dgm:t>
        <a:bodyPr/>
        <a:lstStyle/>
        <a:p>
          <a:endParaRPr lang="en-US"/>
        </a:p>
      </dgm:t>
    </dgm:pt>
    <dgm:pt modelId="{4BEF7DF1-7CC5-452B-BA1A-93FAD8CD02FE}">
      <dgm:prSet/>
      <dgm:spPr/>
      <dgm:t>
        <a:bodyPr>
          <a:scene3d>
            <a:camera prst="perspectiveHeroicExtremeRightFacing"/>
            <a:lightRig rig="threePt" dir="t"/>
          </a:scene3d>
        </a:bodyPr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en-US" b="0" spc="-150" baseline="0" dirty="0" smtClean="0">
              <a:latin typeface="+mj-lt"/>
            </a:rPr>
            <a:t>Take the baby outside for a walk </a:t>
          </a:r>
          <a:endParaRPr lang="en-US" spc="-150" dirty="0">
            <a:latin typeface="+mj-lt"/>
          </a:endParaRPr>
        </a:p>
      </dgm:t>
    </dgm:pt>
    <dgm:pt modelId="{AC3277A0-469B-478E-89BE-48D2DA29BD75}" type="parTrans" cxnId="{1876338B-7553-4E51-8570-808E452AFA01}">
      <dgm:prSet/>
      <dgm:spPr/>
      <dgm:t>
        <a:bodyPr/>
        <a:lstStyle/>
        <a:p>
          <a:endParaRPr lang="en-US"/>
        </a:p>
      </dgm:t>
    </dgm:pt>
    <dgm:pt modelId="{FBEE3DA9-D2DE-41C2-9D3C-08C9101BFD1C}" type="sibTrans" cxnId="{1876338B-7553-4E51-8570-808E452AFA01}">
      <dgm:prSet/>
      <dgm:spPr/>
      <dgm:t>
        <a:bodyPr/>
        <a:lstStyle/>
        <a:p>
          <a:endParaRPr lang="en-US"/>
        </a:p>
      </dgm:t>
    </dgm:pt>
    <dgm:pt modelId="{B975D4CE-CCEB-4215-B89A-CDF777FFFF7D}">
      <dgm:prSet/>
      <dgm:spPr/>
      <dgm:t>
        <a:bodyPr>
          <a:scene3d>
            <a:camera prst="perspectiveHeroicExtremeRightFacing"/>
            <a:lightRig rig="threePt" dir="t"/>
          </a:scene3d>
        </a:bodyPr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en-US" b="0" spc="-150" baseline="0" smtClean="0">
              <a:latin typeface="+mj-lt"/>
            </a:rPr>
            <a:t>Cradle the baby and rock back and forth</a:t>
          </a:r>
          <a:endParaRPr lang="en-US" spc="-150">
            <a:latin typeface="+mj-lt"/>
          </a:endParaRPr>
        </a:p>
      </dgm:t>
    </dgm:pt>
    <dgm:pt modelId="{DA375375-37AF-4E2B-8363-9FBD85CE615E}" type="parTrans" cxnId="{A5F31183-65B5-4C21-B843-45283C68EBBB}">
      <dgm:prSet/>
      <dgm:spPr/>
      <dgm:t>
        <a:bodyPr/>
        <a:lstStyle/>
        <a:p>
          <a:endParaRPr lang="en-US"/>
        </a:p>
      </dgm:t>
    </dgm:pt>
    <dgm:pt modelId="{EDFE4F56-4B69-421C-9971-048CE72308B7}" type="sibTrans" cxnId="{A5F31183-65B5-4C21-B843-45283C68EBBB}">
      <dgm:prSet/>
      <dgm:spPr/>
      <dgm:t>
        <a:bodyPr/>
        <a:lstStyle/>
        <a:p>
          <a:endParaRPr lang="en-US"/>
        </a:p>
      </dgm:t>
    </dgm:pt>
    <dgm:pt modelId="{5424CDE1-22F5-4FAB-9248-CF286632F33A}">
      <dgm:prSet/>
      <dgm:spPr/>
      <dgm:t>
        <a:bodyPr>
          <a:scene3d>
            <a:camera prst="perspectiveHeroicExtremeRightFacing"/>
            <a:lightRig rig="threePt" dir="t"/>
          </a:scene3d>
        </a:bodyPr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en-US" b="0" spc="-150" baseline="0" smtClean="0">
              <a:latin typeface="+mj-lt"/>
            </a:rPr>
            <a:t>Try to give the baby a pacifier</a:t>
          </a:r>
          <a:endParaRPr lang="en-US" spc="-150">
            <a:latin typeface="+mj-lt"/>
          </a:endParaRPr>
        </a:p>
      </dgm:t>
    </dgm:pt>
    <dgm:pt modelId="{C477725F-4040-4B83-9CDA-16E97F49191F}" type="parTrans" cxnId="{ECBC0E3B-5210-4D4D-9805-2484C183C0FA}">
      <dgm:prSet/>
      <dgm:spPr/>
      <dgm:t>
        <a:bodyPr/>
        <a:lstStyle/>
        <a:p>
          <a:endParaRPr lang="en-US"/>
        </a:p>
      </dgm:t>
    </dgm:pt>
    <dgm:pt modelId="{1CECB7CE-7F1F-4D9A-863F-A20707E6E135}" type="sibTrans" cxnId="{ECBC0E3B-5210-4D4D-9805-2484C183C0FA}">
      <dgm:prSet/>
      <dgm:spPr/>
      <dgm:t>
        <a:bodyPr/>
        <a:lstStyle/>
        <a:p>
          <a:endParaRPr lang="en-US"/>
        </a:p>
      </dgm:t>
    </dgm:pt>
    <dgm:pt modelId="{778BBC4E-680A-4A37-9E1B-FF3417510D0F}">
      <dgm:prSet/>
      <dgm:spPr/>
      <dgm:t>
        <a:bodyPr>
          <a:scene3d>
            <a:camera prst="perspectiveHeroicExtremeRightFacing"/>
            <a:lightRig rig="threePt" dir="t"/>
          </a:scene3d>
        </a:bodyPr>
        <a:lstStyle/>
        <a:p>
          <a:pPr rtl="0">
            <a:lnSpc>
              <a:spcPct val="70000"/>
            </a:lnSpc>
            <a:spcAft>
              <a:spcPts val="0"/>
            </a:spcAft>
          </a:pPr>
          <a:r>
            <a:rPr lang="en-US" b="0" spc="-150" baseline="0" dirty="0" smtClean="0">
              <a:latin typeface="+mj-lt"/>
            </a:rPr>
            <a:t>Use a stuffed animal or a toy to distract the baby</a:t>
          </a:r>
          <a:endParaRPr lang="en-US" spc="-150" dirty="0">
            <a:latin typeface="+mj-lt"/>
          </a:endParaRPr>
        </a:p>
      </dgm:t>
    </dgm:pt>
    <dgm:pt modelId="{46DAE8A1-57E5-4675-AA58-FD45FF06E3B1}" type="parTrans" cxnId="{05C9E91A-722D-4EDC-AE8E-E696F00F42C6}">
      <dgm:prSet/>
      <dgm:spPr/>
      <dgm:t>
        <a:bodyPr/>
        <a:lstStyle/>
        <a:p>
          <a:endParaRPr lang="en-US"/>
        </a:p>
      </dgm:t>
    </dgm:pt>
    <dgm:pt modelId="{2BFF6A10-415B-42A5-AED1-356415B0AC08}" type="sibTrans" cxnId="{05C9E91A-722D-4EDC-AE8E-E696F00F42C6}">
      <dgm:prSet/>
      <dgm:spPr/>
      <dgm:t>
        <a:bodyPr/>
        <a:lstStyle/>
        <a:p>
          <a:endParaRPr lang="en-US"/>
        </a:p>
      </dgm:t>
    </dgm:pt>
    <dgm:pt modelId="{0D59CFB2-A3FD-4F01-9639-9A574D1B3E39}" type="pres">
      <dgm:prSet presAssocID="{A790B2A9-0B6B-4E89-A1A8-47B1C511D52A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CFD9269-A48D-4FB0-ABC3-B35C24B2E8C1}" type="pres">
      <dgm:prSet presAssocID="{A790B2A9-0B6B-4E89-A1A8-47B1C511D52A}" presName="outerBox" presStyleCnt="0"/>
      <dgm:spPr/>
    </dgm:pt>
    <dgm:pt modelId="{3B0838EA-1341-4652-98C4-4C0031375983}" type="pres">
      <dgm:prSet presAssocID="{A790B2A9-0B6B-4E89-A1A8-47B1C511D52A}" presName="outerBoxParent" presStyleLbl="node1" presStyleIdx="0" presStyleCnt="1" custLinFactNeighborX="-872" custLinFactNeighborY="-9620"/>
      <dgm:spPr/>
      <dgm:t>
        <a:bodyPr/>
        <a:lstStyle/>
        <a:p>
          <a:endParaRPr lang="en-US"/>
        </a:p>
      </dgm:t>
    </dgm:pt>
    <dgm:pt modelId="{7DB41074-2345-498A-BCCB-C331B8115F0E}" type="pres">
      <dgm:prSet presAssocID="{A790B2A9-0B6B-4E89-A1A8-47B1C511D52A}" presName="outerBoxChildren" presStyleCnt="0"/>
      <dgm:spPr/>
    </dgm:pt>
    <dgm:pt modelId="{D4487FA5-12F3-4919-926B-8FACB79BFCAE}" type="pres">
      <dgm:prSet presAssocID="{C1FFCAB0-49C5-4374-8A83-8C3A50B6BCBC}" presName="oChild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1170C-E055-438F-85EC-8D3EA8BCDF66}" type="pres">
      <dgm:prSet presAssocID="{BD056C63-F9CD-4BF3-AB3D-080725928FD9}" presName="outerSibTrans" presStyleCnt="0"/>
      <dgm:spPr/>
    </dgm:pt>
    <dgm:pt modelId="{AF4901AA-3F57-4946-800F-8C08F9B5E762}" type="pres">
      <dgm:prSet presAssocID="{4BEF7DF1-7CC5-452B-BA1A-93FAD8CD02FE}" presName="oChild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26452-06FF-4F6E-92EF-E6CDF556A371}" type="pres">
      <dgm:prSet presAssocID="{FBEE3DA9-D2DE-41C2-9D3C-08C9101BFD1C}" presName="outerSibTrans" presStyleCnt="0"/>
      <dgm:spPr/>
    </dgm:pt>
    <dgm:pt modelId="{36775FD4-EEC0-441F-9A0D-9B452F6A3756}" type="pres">
      <dgm:prSet presAssocID="{B975D4CE-CCEB-4215-B89A-CDF777FFFF7D}" presName="oChild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42F97-09B4-40ED-84FA-52FC760F9593}" type="pres">
      <dgm:prSet presAssocID="{EDFE4F56-4B69-421C-9971-048CE72308B7}" presName="outerSibTrans" presStyleCnt="0"/>
      <dgm:spPr/>
    </dgm:pt>
    <dgm:pt modelId="{0B31EBF8-BA9A-46C7-BFFC-958816EC0AA5}" type="pres">
      <dgm:prSet presAssocID="{5424CDE1-22F5-4FAB-9248-CF286632F33A}" presName="oChild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44607-A958-4C31-9422-CD38B5F7E98E}" type="pres">
      <dgm:prSet presAssocID="{1CECB7CE-7F1F-4D9A-863F-A20707E6E135}" presName="outerSibTrans" presStyleCnt="0"/>
      <dgm:spPr/>
    </dgm:pt>
    <dgm:pt modelId="{5E842F2D-299E-40BD-9669-EE7EA0D7D806}" type="pres">
      <dgm:prSet presAssocID="{778BBC4E-680A-4A37-9E1B-FF3417510D0F}" presName="oChild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7EF3BD-E355-4B26-9D06-3A12F2F02FD1}" srcId="{2A525C4A-C287-40EA-B297-F2C82FFED15E}" destId="{C1FFCAB0-49C5-4374-8A83-8C3A50B6BCBC}" srcOrd="0" destOrd="0" parTransId="{B3DDFBE6-AAF4-4CD5-90D4-602B3C38A06F}" sibTransId="{BD056C63-F9CD-4BF3-AB3D-080725928FD9}"/>
    <dgm:cxn modelId="{B27CFD99-C639-4211-83C5-E6E80547BF8E}" type="presOf" srcId="{A790B2A9-0B6B-4E89-A1A8-47B1C511D52A}" destId="{0D59CFB2-A3FD-4F01-9639-9A574D1B3E39}" srcOrd="0" destOrd="0" presId="urn:microsoft.com/office/officeart/2005/8/layout/target2"/>
    <dgm:cxn modelId="{1876338B-7553-4E51-8570-808E452AFA01}" srcId="{2A525C4A-C287-40EA-B297-F2C82FFED15E}" destId="{4BEF7DF1-7CC5-452B-BA1A-93FAD8CD02FE}" srcOrd="1" destOrd="0" parTransId="{AC3277A0-469B-478E-89BE-48D2DA29BD75}" sibTransId="{FBEE3DA9-D2DE-41C2-9D3C-08C9101BFD1C}"/>
    <dgm:cxn modelId="{157B010C-DD49-405F-BFB3-3CC46BC8C625}" type="presOf" srcId="{2A525C4A-C287-40EA-B297-F2C82FFED15E}" destId="{3B0838EA-1341-4652-98C4-4C0031375983}" srcOrd="0" destOrd="0" presId="urn:microsoft.com/office/officeart/2005/8/layout/target2"/>
    <dgm:cxn modelId="{05C9E91A-722D-4EDC-AE8E-E696F00F42C6}" srcId="{2A525C4A-C287-40EA-B297-F2C82FFED15E}" destId="{778BBC4E-680A-4A37-9E1B-FF3417510D0F}" srcOrd="4" destOrd="0" parTransId="{46DAE8A1-57E5-4675-AA58-FD45FF06E3B1}" sibTransId="{2BFF6A10-415B-42A5-AED1-356415B0AC08}"/>
    <dgm:cxn modelId="{F8F578BC-41C3-4C72-A3BF-723789456200}" srcId="{A790B2A9-0B6B-4E89-A1A8-47B1C511D52A}" destId="{2A525C4A-C287-40EA-B297-F2C82FFED15E}" srcOrd="0" destOrd="0" parTransId="{7B0B59C8-186B-4B96-B0C6-DCED715F54EE}" sibTransId="{CC7B1EDA-E641-4BC8-B86E-3968907AB575}"/>
    <dgm:cxn modelId="{A5F31183-65B5-4C21-B843-45283C68EBBB}" srcId="{2A525C4A-C287-40EA-B297-F2C82FFED15E}" destId="{B975D4CE-CCEB-4215-B89A-CDF777FFFF7D}" srcOrd="2" destOrd="0" parTransId="{DA375375-37AF-4E2B-8363-9FBD85CE615E}" sibTransId="{EDFE4F56-4B69-421C-9971-048CE72308B7}"/>
    <dgm:cxn modelId="{96A95984-D49B-4552-916C-4A10876366F6}" type="presOf" srcId="{778BBC4E-680A-4A37-9E1B-FF3417510D0F}" destId="{5E842F2D-299E-40BD-9669-EE7EA0D7D806}" srcOrd="0" destOrd="0" presId="urn:microsoft.com/office/officeart/2005/8/layout/target2"/>
    <dgm:cxn modelId="{7AADC41F-3BA9-4CEA-A7F2-6F094B29B8A3}" type="presOf" srcId="{4BEF7DF1-7CC5-452B-BA1A-93FAD8CD02FE}" destId="{AF4901AA-3F57-4946-800F-8C08F9B5E762}" srcOrd="0" destOrd="0" presId="urn:microsoft.com/office/officeart/2005/8/layout/target2"/>
    <dgm:cxn modelId="{F469E576-878A-40B3-BAF8-C9F6DDCCF45E}" type="presOf" srcId="{5424CDE1-22F5-4FAB-9248-CF286632F33A}" destId="{0B31EBF8-BA9A-46C7-BFFC-958816EC0AA5}" srcOrd="0" destOrd="0" presId="urn:microsoft.com/office/officeart/2005/8/layout/target2"/>
    <dgm:cxn modelId="{1E1058D2-FAE3-4B0B-AAB0-F1B9DA7A6D38}" type="presOf" srcId="{B975D4CE-CCEB-4215-B89A-CDF777FFFF7D}" destId="{36775FD4-EEC0-441F-9A0D-9B452F6A3756}" srcOrd="0" destOrd="0" presId="urn:microsoft.com/office/officeart/2005/8/layout/target2"/>
    <dgm:cxn modelId="{1A240937-00F0-4466-B059-FF0D6285D657}" type="presOf" srcId="{C1FFCAB0-49C5-4374-8A83-8C3A50B6BCBC}" destId="{D4487FA5-12F3-4919-926B-8FACB79BFCAE}" srcOrd="0" destOrd="0" presId="urn:microsoft.com/office/officeart/2005/8/layout/target2"/>
    <dgm:cxn modelId="{ECBC0E3B-5210-4D4D-9805-2484C183C0FA}" srcId="{2A525C4A-C287-40EA-B297-F2C82FFED15E}" destId="{5424CDE1-22F5-4FAB-9248-CF286632F33A}" srcOrd="3" destOrd="0" parTransId="{C477725F-4040-4B83-9CDA-16E97F49191F}" sibTransId="{1CECB7CE-7F1F-4D9A-863F-A20707E6E135}"/>
    <dgm:cxn modelId="{E3B5D1F4-6F1D-4493-8160-5ABEA223698C}" type="presParOf" srcId="{0D59CFB2-A3FD-4F01-9639-9A574D1B3E39}" destId="{DCFD9269-A48D-4FB0-ABC3-B35C24B2E8C1}" srcOrd="0" destOrd="0" presId="urn:microsoft.com/office/officeart/2005/8/layout/target2"/>
    <dgm:cxn modelId="{DB54FD15-ED05-4127-AB55-C68FA5658CE5}" type="presParOf" srcId="{DCFD9269-A48D-4FB0-ABC3-B35C24B2E8C1}" destId="{3B0838EA-1341-4652-98C4-4C0031375983}" srcOrd="0" destOrd="0" presId="urn:microsoft.com/office/officeart/2005/8/layout/target2"/>
    <dgm:cxn modelId="{DF782D99-BAE3-4182-8FCD-EA1A325AE346}" type="presParOf" srcId="{DCFD9269-A48D-4FB0-ABC3-B35C24B2E8C1}" destId="{7DB41074-2345-498A-BCCB-C331B8115F0E}" srcOrd="1" destOrd="0" presId="urn:microsoft.com/office/officeart/2005/8/layout/target2"/>
    <dgm:cxn modelId="{FFD1E7C2-99DF-49D3-BA6F-2277076B0B05}" type="presParOf" srcId="{7DB41074-2345-498A-BCCB-C331B8115F0E}" destId="{D4487FA5-12F3-4919-926B-8FACB79BFCAE}" srcOrd="0" destOrd="0" presId="urn:microsoft.com/office/officeart/2005/8/layout/target2"/>
    <dgm:cxn modelId="{525EDF41-A623-41CD-9165-BBE69ACA8B85}" type="presParOf" srcId="{7DB41074-2345-498A-BCCB-C331B8115F0E}" destId="{9971170C-E055-438F-85EC-8D3EA8BCDF66}" srcOrd="1" destOrd="0" presId="urn:microsoft.com/office/officeart/2005/8/layout/target2"/>
    <dgm:cxn modelId="{7586557A-5730-4375-833D-E548778D0C11}" type="presParOf" srcId="{7DB41074-2345-498A-BCCB-C331B8115F0E}" destId="{AF4901AA-3F57-4946-800F-8C08F9B5E762}" srcOrd="2" destOrd="0" presId="urn:microsoft.com/office/officeart/2005/8/layout/target2"/>
    <dgm:cxn modelId="{CB446787-7A6C-45AD-8EE9-FD34DD460BCF}" type="presParOf" srcId="{7DB41074-2345-498A-BCCB-C331B8115F0E}" destId="{E1326452-06FF-4F6E-92EF-E6CDF556A371}" srcOrd="3" destOrd="0" presId="urn:microsoft.com/office/officeart/2005/8/layout/target2"/>
    <dgm:cxn modelId="{FB15D5C2-C562-4F70-8C13-3A592AFCE964}" type="presParOf" srcId="{7DB41074-2345-498A-BCCB-C331B8115F0E}" destId="{36775FD4-EEC0-441F-9A0D-9B452F6A3756}" srcOrd="4" destOrd="0" presId="urn:microsoft.com/office/officeart/2005/8/layout/target2"/>
    <dgm:cxn modelId="{0507FF62-B7A9-4AD1-A519-599A3E239B62}" type="presParOf" srcId="{7DB41074-2345-498A-BCCB-C331B8115F0E}" destId="{0BB42F97-09B4-40ED-84FA-52FC760F9593}" srcOrd="5" destOrd="0" presId="urn:microsoft.com/office/officeart/2005/8/layout/target2"/>
    <dgm:cxn modelId="{1F046DB0-B329-49C6-938B-1C785170A9C1}" type="presParOf" srcId="{7DB41074-2345-498A-BCCB-C331B8115F0E}" destId="{0B31EBF8-BA9A-46C7-BFFC-958816EC0AA5}" srcOrd="6" destOrd="0" presId="urn:microsoft.com/office/officeart/2005/8/layout/target2"/>
    <dgm:cxn modelId="{7643B612-CB4E-4EE2-96CA-3A5D347A293E}" type="presParOf" srcId="{7DB41074-2345-498A-BCCB-C331B8115F0E}" destId="{08644607-A958-4C31-9422-CD38B5F7E98E}" srcOrd="7" destOrd="0" presId="urn:microsoft.com/office/officeart/2005/8/layout/target2"/>
    <dgm:cxn modelId="{597BF7CB-A527-4A9C-A291-50FEAE76C1E7}" type="presParOf" srcId="{7DB41074-2345-498A-BCCB-C331B8115F0E}" destId="{5E842F2D-299E-40BD-9669-EE7EA0D7D806}" srcOrd="8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838EA-1341-4652-98C4-4C0031375983}">
      <dsp:nvSpPr>
        <dsp:cNvPr id="0" name=""/>
        <dsp:cNvSpPr/>
      </dsp:nvSpPr>
      <dsp:spPr>
        <a:xfrm>
          <a:off x="0" y="0"/>
          <a:ext cx="8024162" cy="3513666"/>
        </a:xfrm>
        <a:prstGeom prst="roundRect">
          <a:avLst>
            <a:gd name="adj" fmla="val 8500"/>
          </a:avLst>
        </a:prstGeom>
        <a:solidFill>
          <a:srgbClr val="989AAC">
            <a:alpha val="60000"/>
          </a:srgb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2169201" numCol="1" spcCol="1270" anchor="t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600" b="1" i="1" kern="1200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THE BABY WON’T STOP CRYING,</a:t>
          </a: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600" b="0" i="1" kern="1200" spc="-15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TRY SOME OF THESE ACTIVITIES:  </a:t>
          </a:r>
          <a:endParaRPr lang="en-US" sz="3600" b="0" i="1" kern="1200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7475" y="87475"/>
        <a:ext cx="7849212" cy="3338716"/>
      </dsp:txXfrm>
    </dsp:sp>
    <dsp:sp modelId="{D4487FA5-12F3-4919-926B-8FACB79BFCAE}">
      <dsp:nvSpPr>
        <dsp:cNvPr id="0" name=""/>
        <dsp:cNvSpPr/>
      </dsp:nvSpPr>
      <dsp:spPr>
        <a:xfrm>
          <a:off x="200604" y="1581149"/>
          <a:ext cx="1503746" cy="158114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  <a:scene3d>
            <a:camera prst="perspectiveHeroicExtremeRightFacing"/>
            <a:lightRig rig="threePt" dir="t"/>
          </a:scene3d>
        </a:bodyPr>
        <a:lstStyle/>
        <a:p>
          <a:pPr lvl="0" algn="ctr" defTabSz="755650" rtl="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en-US" sz="1700" b="0" kern="1200" spc="-150" baseline="0" dirty="0" smtClean="0">
              <a:latin typeface="+mj-lt"/>
            </a:rPr>
            <a:t>Sing to the baby</a:t>
          </a:r>
          <a:endParaRPr lang="en-US" sz="1700" kern="1200" spc="-150" dirty="0">
            <a:latin typeface="+mj-lt"/>
          </a:endParaRPr>
        </a:p>
      </dsp:txBody>
      <dsp:txXfrm>
        <a:off x="246849" y="1627394"/>
        <a:ext cx="1411256" cy="1488659"/>
      </dsp:txXfrm>
    </dsp:sp>
    <dsp:sp modelId="{AF4901AA-3F57-4946-800F-8C08F9B5E762}">
      <dsp:nvSpPr>
        <dsp:cNvPr id="0" name=""/>
        <dsp:cNvSpPr/>
      </dsp:nvSpPr>
      <dsp:spPr>
        <a:xfrm>
          <a:off x="1728094" y="1581149"/>
          <a:ext cx="1503746" cy="158114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3250790"/>
              <a:satOff val="15422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  <a:scene3d>
            <a:camera prst="perspectiveHeroicExtremeRightFacing"/>
            <a:lightRig rig="threePt" dir="t"/>
          </a:scene3d>
        </a:bodyPr>
        <a:lstStyle/>
        <a:p>
          <a:pPr lvl="0" algn="ctr" defTabSz="755650" rtl="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en-US" sz="1700" b="0" kern="1200" spc="-150" baseline="0" dirty="0" smtClean="0">
              <a:latin typeface="+mj-lt"/>
            </a:rPr>
            <a:t>Take the baby outside for a walk </a:t>
          </a:r>
          <a:endParaRPr lang="en-US" sz="1700" kern="1200" spc="-150" dirty="0">
            <a:latin typeface="+mj-lt"/>
          </a:endParaRPr>
        </a:p>
      </dsp:txBody>
      <dsp:txXfrm>
        <a:off x="1774339" y="1627394"/>
        <a:ext cx="1411256" cy="1488659"/>
      </dsp:txXfrm>
    </dsp:sp>
    <dsp:sp modelId="{36775FD4-EEC0-441F-9A0D-9B452F6A3756}">
      <dsp:nvSpPr>
        <dsp:cNvPr id="0" name=""/>
        <dsp:cNvSpPr/>
      </dsp:nvSpPr>
      <dsp:spPr>
        <a:xfrm>
          <a:off x="3255584" y="1581149"/>
          <a:ext cx="1503746" cy="158114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6501581"/>
              <a:satOff val="30845"/>
              <a:lumOff val="-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  <a:scene3d>
            <a:camera prst="perspectiveHeroicExtremeRightFacing"/>
            <a:lightRig rig="threePt" dir="t"/>
          </a:scene3d>
        </a:bodyPr>
        <a:lstStyle/>
        <a:p>
          <a:pPr lvl="0" algn="ctr" defTabSz="755650" rtl="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en-US" sz="1700" b="0" kern="1200" spc="-150" baseline="0" smtClean="0">
              <a:latin typeface="+mj-lt"/>
            </a:rPr>
            <a:t>Cradle the baby and rock back and forth</a:t>
          </a:r>
          <a:endParaRPr lang="en-US" sz="1700" kern="1200" spc="-150">
            <a:latin typeface="+mj-lt"/>
          </a:endParaRPr>
        </a:p>
      </dsp:txBody>
      <dsp:txXfrm>
        <a:off x="3301829" y="1627394"/>
        <a:ext cx="1411256" cy="1488659"/>
      </dsp:txXfrm>
    </dsp:sp>
    <dsp:sp modelId="{0B31EBF8-BA9A-46C7-BFFC-958816EC0AA5}">
      <dsp:nvSpPr>
        <dsp:cNvPr id="0" name=""/>
        <dsp:cNvSpPr/>
      </dsp:nvSpPr>
      <dsp:spPr>
        <a:xfrm>
          <a:off x="4783074" y="1581149"/>
          <a:ext cx="1503746" cy="158114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9752371"/>
              <a:satOff val="46267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  <a:scene3d>
            <a:camera prst="perspectiveHeroicExtremeRightFacing"/>
            <a:lightRig rig="threePt" dir="t"/>
          </a:scene3d>
        </a:bodyPr>
        <a:lstStyle/>
        <a:p>
          <a:pPr lvl="0" algn="ctr" defTabSz="755650" rtl="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en-US" sz="1700" b="0" kern="1200" spc="-150" baseline="0" smtClean="0">
              <a:latin typeface="+mj-lt"/>
            </a:rPr>
            <a:t>Try to give the baby a pacifier</a:t>
          </a:r>
          <a:endParaRPr lang="en-US" sz="1700" kern="1200" spc="-150">
            <a:latin typeface="+mj-lt"/>
          </a:endParaRPr>
        </a:p>
      </dsp:txBody>
      <dsp:txXfrm>
        <a:off x="4829319" y="1627394"/>
        <a:ext cx="1411256" cy="1488659"/>
      </dsp:txXfrm>
    </dsp:sp>
    <dsp:sp modelId="{5E842F2D-299E-40BD-9669-EE7EA0D7D806}">
      <dsp:nvSpPr>
        <dsp:cNvPr id="0" name=""/>
        <dsp:cNvSpPr/>
      </dsp:nvSpPr>
      <dsp:spPr>
        <a:xfrm>
          <a:off x="6310564" y="1581149"/>
          <a:ext cx="1503746" cy="158114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13003162"/>
              <a:satOff val="61689"/>
              <a:lumOff val="-1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  <a:scene3d>
            <a:camera prst="perspectiveHeroicExtremeRightFacing"/>
            <a:lightRig rig="threePt" dir="t"/>
          </a:scene3d>
        </a:bodyPr>
        <a:lstStyle/>
        <a:p>
          <a:pPr lvl="0" algn="ctr" defTabSz="755650" rtl="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en-US" sz="1700" b="0" kern="1200" spc="-150" baseline="0" dirty="0" smtClean="0">
              <a:latin typeface="+mj-lt"/>
            </a:rPr>
            <a:t>Use a stuffed animal or a toy to distract the baby</a:t>
          </a:r>
          <a:endParaRPr lang="en-US" sz="1700" kern="1200" spc="-150" dirty="0">
            <a:latin typeface="+mj-lt"/>
          </a:endParaRPr>
        </a:p>
      </dsp:txBody>
      <dsp:txXfrm>
        <a:off x="6356809" y="1627394"/>
        <a:ext cx="1411256" cy="1488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462B55-186C-164B-8217-3F82129089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4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6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8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5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1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9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9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1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2B55-186C-164B-8217-3F8212908929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462B55-186C-164B-8217-3F82129089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9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648F1FBB-7E4F-1D44-9E91-A84D1D16AE3C}" type="datetimeFigureOut">
              <a:rPr lang="en-US" smtClean="0">
                <a:solidFill>
                  <a:srgbClr val="000000"/>
                </a:solidFill>
              </a:rPr>
              <a:pPr defTabSz="457200"/>
              <a:t>5/24/2013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/>
            <a:fld id="{E5462B55-186C-164B-8217-3F8212908929}" type="slidenum">
              <a:rPr lang="en-US" smtClean="0">
                <a:solidFill>
                  <a:srgbClr val="D1282E"/>
                </a:solidFill>
              </a:rPr>
              <a:pPr defTabSz="457200"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7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hyperlink" Target="http://youtu.be/yb-L4-7Lji4" TargetMode="Externa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outshakenbaby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hyperlink" Target="http://www.purplecrying.inf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microsoft.com/office/2007/relationships/hdphoto" Target="../media/hdphoto3.wdp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wma"/><Relationship Id="rId7" Type="http://schemas.microsoft.com/office/2007/relationships/hdphoto" Target="../media/hdphoto4.wdp"/><Relationship Id="rId2" Type="http://schemas.microsoft.com/office/2007/relationships/media" Target="../media/media2.wm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4.png"/><Relationship Id="rId4" Type="http://schemas.openxmlformats.org/officeDocument/2006/relationships/hyperlink" Target="http://youtu.be/l_toKPs9Jj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00110"/>
            <a:ext cx="7772400" cy="176367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5400" spc="-300" dirty="0" smtClean="0">
                <a:solidFill>
                  <a:schemeClr val="accent1"/>
                </a:solidFill>
                <a:latin typeface="+mn-lt"/>
              </a:rPr>
              <a:t>Lesson 2: </a:t>
            </a:r>
            <a:endParaRPr lang="en-US" sz="72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228" y="3443357"/>
            <a:ext cx="7341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6600" b="1" cap="all" spc="-300" dirty="0" smtClean="0">
                <a:solidFill>
                  <a:srgbClr val="000000"/>
                </a:solidFill>
              </a:rPr>
              <a:t>Babysitting</a:t>
            </a:r>
          </a:p>
          <a:p>
            <a:pPr>
              <a:lnSpc>
                <a:spcPct val="80000"/>
              </a:lnSpc>
            </a:pPr>
            <a:r>
              <a:rPr lang="en-US" sz="7200" cap="all" spc="-80" dirty="0" smtClean="0">
                <a:solidFill>
                  <a:srgbClr val="000000"/>
                </a:solidFill>
                <a:latin typeface="Arial Black"/>
              </a:rPr>
              <a:t>safety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408505"/>
            <a:ext cx="7249802" cy="1481500"/>
            <a:chOff x="457200" y="408505"/>
            <a:chExt cx="7249802" cy="1481500"/>
          </a:xfrm>
        </p:grpSpPr>
        <p:pic>
          <p:nvPicPr>
            <p:cNvPr id="8" name="Picture 1" descr="Macintosh HD:Users:aegreenl:Downloads:MC900359567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839">
              <a:off x="6486014" y="627083"/>
              <a:ext cx="1220988" cy="126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lexandria\Dropbox\cyfar\Alexandria\ncstate_blackbrick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200" y="457200"/>
              <a:ext cx="1517333" cy="25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http://www.4-h.org/uploadedImages/Content/Resource_Library/Promotional_Tookits/4h_mark2B_W_tmb_black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891" y="408505"/>
              <a:ext cx="351705" cy="35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57200" y="768659"/>
              <a:ext cx="635872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D1282E"/>
                  </a:solidFill>
                  <a:effectLst/>
                  <a:latin typeface="Arial Black" pitchFamily="34" charset="0"/>
                  <a:ea typeface="MS PGothic" pitchFamily="34" charset="-128"/>
                  <a:cs typeface="Times New Roman" pitchFamily="18" charset="0"/>
                </a:rPr>
                <a:t>THE BABYSITTER’S BACKPACK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579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04"/>
    </mc:Choice>
    <mc:Fallback xmlns="">
      <p:transition advTm="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  <p:extLst mod="1">
    <p:ext uri="{E180D4A7-C9FB-4DFB-919C-405C955672EB}">
      <p14:showEvtLst xmlns:p14="http://schemas.microsoft.com/office/powerpoint/2010/main">
        <p14:playEvt time="0" objId="4"/>
        <p14:playEvt time="1974" objId="3"/>
        <p14:stopEvt time="2165" objId="4"/>
        <p14:stopEvt time="550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21038085">
            <a:off x="6266735" y="351576"/>
            <a:ext cx="2560320" cy="1371600"/>
          </a:xfrm>
          <a:prstGeom prst="wedgeRoundRectCallout">
            <a:avLst/>
          </a:prstGeom>
          <a:solidFill>
            <a:srgbClr val="D6D7DE"/>
          </a:solidFill>
        </p:spPr>
        <p:txBody>
          <a:bodyPr/>
          <a:lstStyle/>
          <a:p>
            <a:r>
              <a:rPr lang="en-US" sz="2800" dirty="0"/>
              <a:t>Video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04800" y="2057400"/>
            <a:ext cx="3962400" cy="4191000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chemeClr val="accent4"/>
              </a:buClr>
              <a:buFont typeface="Lucida Grande"/>
              <a:buChar char="+"/>
            </a:pPr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was it like to watch this video?</a:t>
            </a:r>
          </a:p>
          <a:p>
            <a:pPr marL="342900" indent="-342900">
              <a:buClr>
                <a:schemeClr val="accent4"/>
              </a:buClr>
              <a:buFont typeface="Lucida Grande"/>
              <a:buChar char="+"/>
            </a:pPr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was the baby afflicted with as a result of Shaken Baby Syndrome (SBS)?</a:t>
            </a:r>
          </a:p>
          <a:p>
            <a:pPr marL="342900" indent="-342900">
              <a:buClr>
                <a:schemeClr val="accent4"/>
              </a:buClr>
              <a:buFont typeface="Lucida Grande"/>
              <a:buChar char="+"/>
            </a:pPr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steps can you take to prevent SBS</a:t>
            </a:r>
            <a:r>
              <a:rPr lang="en-US" spc="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endParaRPr lang="en-US" sz="1600" b="0" dirty="0" smtClean="0">
              <a:solidFill>
                <a:schemeClr val="accent4"/>
              </a:solidFill>
            </a:endParaRPr>
          </a:p>
          <a:p>
            <a:r>
              <a:rPr lang="en-US" sz="1600" b="0" dirty="0" smtClean="0">
                <a:solidFill>
                  <a:schemeClr val="accent4"/>
                </a:solidFill>
              </a:rPr>
              <a:t>(</a:t>
            </a:r>
            <a:r>
              <a:rPr lang="en-US" sz="1600" b="0" dirty="0">
                <a:solidFill>
                  <a:schemeClr val="accent4"/>
                </a:solidFill>
              </a:rPr>
              <a:t>YouTube</a:t>
            </a:r>
            <a:r>
              <a:rPr lang="en-US" sz="1600" b="0" dirty="0" smtClean="0">
                <a:solidFill>
                  <a:schemeClr val="accent4"/>
                </a:solidFill>
              </a:rPr>
              <a:t>: Shannon9184)</a:t>
            </a:r>
            <a:endParaRPr lang="en-US" sz="1600" b="0" dirty="0">
              <a:solidFill>
                <a:schemeClr val="accent4"/>
              </a:solidFill>
            </a:endParaRPr>
          </a:p>
          <a:p>
            <a:r>
              <a:rPr lang="en-US" sz="1600" b="0" dirty="0">
                <a:solidFill>
                  <a:schemeClr val="accent4"/>
                </a:solidFill>
              </a:rPr>
              <a:t>YouTube </a:t>
            </a:r>
            <a:r>
              <a:rPr lang="en-US" sz="1600" b="0" dirty="0" smtClean="0">
                <a:solidFill>
                  <a:schemeClr val="accent4"/>
                </a:solidFill>
              </a:rPr>
              <a:t>URL: </a:t>
            </a:r>
            <a:r>
              <a:rPr lang="en-US" sz="1600" b="0" dirty="0" smtClean="0">
                <a:hlinkClick r:id="rId5"/>
              </a:rPr>
              <a:t>http</a:t>
            </a:r>
            <a:r>
              <a:rPr lang="en-US" sz="1600" b="0" dirty="0">
                <a:hlinkClick r:id="rId5"/>
              </a:rPr>
              <a:t>://youtu.be/yb-L4-</a:t>
            </a:r>
            <a:r>
              <a:rPr lang="en-US" sz="1600" b="0" dirty="0" smtClean="0">
                <a:hlinkClick r:id="rId5"/>
              </a:rPr>
              <a:t>7Lji4</a:t>
            </a:r>
            <a:endParaRPr lang="en-US" sz="1600" b="0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2.B DANGERS OF SHAKING A BABY</a:t>
            </a:r>
            <a:endParaRPr lang="en-US" sz="900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  <p:pic>
        <p:nvPicPr>
          <p:cNvPr id="9" name="toddlersbs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2057400"/>
            <a:ext cx="4470400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411925">
            <a:off x="390030" y="1417709"/>
            <a:ext cx="480065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pc="-150" dirty="0" smtClean="0">
                <a:solidFill>
                  <a:schemeClr val="accent5">
                    <a:lumMod val="75000"/>
                  </a:schemeClr>
                </a:solidFill>
              </a:rPr>
              <a:t>NOW, WHAT DO YOU THINK?</a:t>
            </a:r>
            <a:endParaRPr lang="en-US" sz="2800" spc="-15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1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2497">
        <p14:prism dir="u" isContent="1" isInverted="1"/>
      </p:transition>
    </mc:Choice>
    <mc:Fallback xmlns="">
      <p:transition spd="slow" advTm="282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animBg="1"/>
    </p:bldLst>
  </p:timing>
  <p:extLst>
    <p:ext uri="{E180D4A7-C9FB-4DFB-919C-405C955672EB}">
      <p14:showEvtLst xmlns:p14="http://schemas.microsoft.com/office/powerpoint/2010/main">
        <p14:playEvt time="0" objId="9"/>
        <p14:stopEvt time="260362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7391400" cy="3048000"/>
          </a:xfrm>
          <a:noFill/>
        </p:spPr>
        <p:txBody>
          <a:bodyPr/>
          <a:lstStyle/>
          <a:p>
            <a:pPr marL="342900" indent="-342900">
              <a:buClr>
                <a:schemeClr val="accent4"/>
              </a:buClr>
              <a:buFont typeface="Arial" pitchFamily="34" charset="0"/>
              <a:buChar char="+"/>
            </a:pPr>
            <a:r>
              <a:rPr lang="en-US" dirty="0">
                <a:solidFill>
                  <a:schemeClr val="bg1"/>
                </a:solidFill>
                <a:hlinkClick r:id="rId3"/>
              </a:rPr>
              <a:t>www.aboutshakenbaby.com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/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4"/>
              </a:buClr>
              <a:buFont typeface="Arial" pitchFamily="34" charset="0"/>
              <a:buChar char="+"/>
            </a:pPr>
            <a:r>
              <a:rPr lang="en-US" dirty="0">
                <a:solidFill>
                  <a:schemeClr val="bg1"/>
                </a:solidFill>
                <a:hlinkClick r:id="rId4"/>
              </a:rPr>
              <a:t>www.purplecrying.info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/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57200" y="745909"/>
            <a:ext cx="5791200" cy="689955"/>
          </a:xfrm>
        </p:spPr>
        <p:txBody>
          <a:bodyPr/>
          <a:lstStyle/>
          <a:p>
            <a:r>
              <a:rPr lang="en-US" spc="-150" dirty="0" smtClean="0">
                <a:solidFill>
                  <a:schemeClr val="accent4"/>
                </a:solidFill>
              </a:rPr>
              <a:t>2.B References</a:t>
            </a:r>
            <a:endParaRPr lang="en-US" spc="-150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67155" y="1715518"/>
            <a:ext cx="1835521" cy="76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b="1" spc="-150" dirty="0">
                <a:solidFill>
                  <a:srgbClr val="515E8F"/>
                </a:solidFill>
              </a:rPr>
              <a:t>Have questions?</a:t>
            </a:r>
          </a:p>
          <a:p>
            <a:pPr algn="ctr" defTabSz="457200">
              <a:lnSpc>
                <a:spcPct val="80000"/>
              </a:lnSpc>
            </a:pPr>
            <a:r>
              <a:rPr lang="en-US" spc="-150" dirty="0">
                <a:solidFill>
                  <a:srgbClr val="343C5B"/>
                </a:solidFill>
              </a:rPr>
              <a:t>Look for more info on these websites.</a:t>
            </a:r>
          </a:p>
        </p:txBody>
      </p:sp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7342083" y="1026141"/>
            <a:ext cx="902175" cy="689377"/>
          </a:xfrm>
          <a:prstGeom prst="actionButtonHelp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Curved Connector 8"/>
          <p:cNvCxnSpPr>
            <a:stCxn id="7" idx="2"/>
          </p:cNvCxnSpPr>
          <p:nvPr/>
        </p:nvCxnSpPr>
        <p:spPr>
          <a:xfrm rot="5400000" flipH="1">
            <a:off x="6243802" y="940768"/>
            <a:ext cx="544306" cy="2537922"/>
          </a:xfrm>
          <a:prstGeom prst="curvedConnector4">
            <a:avLst>
              <a:gd name="adj1" fmla="val -41998"/>
              <a:gd name="adj2" fmla="val 6808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sz="9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2.B DANGERS OF SHAKING A BABY</a:t>
            </a:r>
            <a:endParaRPr lang="en-US" sz="900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935399"/>
      </p:ext>
    </p:extLst>
  </p:cSld>
  <p:clrMapOvr>
    <a:masterClrMapping/>
  </p:clrMapOvr>
  <p:transition spd="slow" advTm="533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4730048"/>
            <a:ext cx="9000877" cy="2127951"/>
          </a:xfrm>
          <a:noFill/>
        </p:spPr>
        <p:txBody>
          <a:bodyPr>
            <a:noAutofit/>
          </a:bodyPr>
          <a:lstStyle/>
          <a:p>
            <a:r>
              <a:rPr lang="en-US" sz="4400" spc="-300" dirty="0" smtClean="0"/>
              <a:t>DANGERS OF SHAKING A BABY</a:t>
            </a:r>
            <a:endParaRPr lang="en-US" sz="4400" spc="-300" dirty="0"/>
          </a:p>
        </p:txBody>
      </p:sp>
      <p:sp>
        <p:nvSpPr>
          <p:cNvPr id="2" name="Striped Right Arrow 1"/>
          <p:cNvSpPr/>
          <p:nvPr/>
        </p:nvSpPr>
        <p:spPr>
          <a:xfrm>
            <a:off x="2604957" y="5534608"/>
            <a:ext cx="5701239" cy="1029047"/>
          </a:xfrm>
          <a:prstGeom prst="stripedRightArrow">
            <a:avLst/>
          </a:prstGeom>
          <a:gradFill flip="none" rotWithShape="1">
            <a:gsLst>
              <a:gs pos="0">
                <a:srgbClr val="F9FF00">
                  <a:alpha val="74000"/>
                </a:srgbClr>
              </a:gs>
              <a:gs pos="100000">
                <a:srgbClr val="FFFFFF">
                  <a:alpha val="74000"/>
                </a:srgbClr>
              </a:gs>
            </a:gsLst>
            <a:lin ang="109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4160520"/>
            <a:ext cx="8153400" cy="457200"/>
          </a:xfrm>
        </p:spPr>
        <p:txBody>
          <a:bodyPr>
            <a:noAutofit/>
          </a:bodyPr>
          <a:lstStyle/>
          <a:p>
            <a:r>
              <a:rPr lang="en-US" sz="5400" b="0" spc="-300" dirty="0" smtClean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Lesson 2.B</a:t>
            </a:r>
            <a:endParaRPr lang="en-US" sz="5400" b="0" spc="-300" dirty="0">
              <a:ln w="3175" cmpd="sng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628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284">
        <p14:flash/>
      </p:transition>
    </mc:Choice>
    <mc:Fallback xmlns="">
      <p:transition spd="slow" advTm="628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404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sz="9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1.B FOOD, BEDTIME, &amp; CLEAN-UP</a:t>
            </a:r>
            <a:endParaRPr lang="en-US" sz="900" b="1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9" y="381000"/>
            <a:ext cx="9154063" cy="685800"/>
          </a:xfrm>
          <a:prstGeom prst="snip2Diag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prstTxWarp prst="textPlain">
              <a:avLst/>
            </a:prstTxWarp>
            <a:noAutofit/>
          </a:bodyPr>
          <a:lstStyle/>
          <a:p>
            <a:pPr algn="r"/>
            <a:r>
              <a:rPr lang="en-US" i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Holding a baby</a:t>
            </a:r>
            <a:endParaRPr lang="en-US" sz="4400" i="1" spc="-3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7772400" cy="4525963"/>
          </a:xfrm>
        </p:spPr>
        <p:txBody>
          <a:bodyPr>
            <a:normAutofit fontScale="85000" lnSpcReduction="10000"/>
          </a:bodyPr>
          <a:lstStyle/>
          <a:p>
            <a:pPr marL="457200" indent="-457200" algn="just">
              <a:lnSpc>
                <a:spcPct val="90000"/>
              </a:lnSpc>
              <a:buClr>
                <a:schemeClr val="accent4"/>
              </a:buClr>
              <a:buFont typeface="Lucida Grande"/>
              <a:buChar char="+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moment, you will learn about 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Shaken Baby Syndrome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But first, it is important to  know how to hold a baby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properly.</a:t>
            </a:r>
          </a:p>
          <a:p>
            <a:pPr marL="457200" indent="-457200" algn="just">
              <a:lnSpc>
                <a:spcPct val="90000"/>
              </a:lnSpc>
              <a:buClr>
                <a:schemeClr val="accent4"/>
              </a:buClr>
              <a:buFont typeface="Lucida Grande"/>
              <a:buChar char="+"/>
            </a:pP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Serious 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injuries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occur if babies are not supported properly when held.</a:t>
            </a:r>
          </a:p>
          <a:p>
            <a:pPr marL="457200" indent="-457200" algn="just">
              <a:lnSpc>
                <a:spcPct val="90000"/>
              </a:lnSpc>
              <a:buClr>
                <a:schemeClr val="accent4"/>
              </a:buClr>
              <a:buFont typeface="Lucida Grande"/>
              <a:buChar char="+"/>
            </a:pPr>
            <a:r>
              <a:rPr lang="en-US" dirty="0" smtClean="0">
                <a:solidFill>
                  <a:srgbClr val="7F7F7F"/>
                </a:solidFill>
              </a:rPr>
              <a:t>Babies cannot support their heads by themselves until they are about 3 months old. </a:t>
            </a:r>
          </a:p>
          <a:p>
            <a:pPr marL="457200" indent="-457200" algn="just">
              <a:lnSpc>
                <a:spcPct val="90000"/>
              </a:lnSpc>
              <a:buClr>
                <a:schemeClr val="accent4"/>
              </a:buClr>
              <a:buFont typeface="Lucida Grande"/>
              <a:buChar char="+"/>
            </a:pPr>
            <a:r>
              <a:rPr lang="en-US" dirty="0" smtClean="0">
                <a:solidFill>
                  <a:srgbClr val="7F7F7F"/>
                </a:solidFill>
              </a:rPr>
              <a:t>If you are babysitting a new born, it is important to always support the neck and head.  </a:t>
            </a:r>
          </a:p>
          <a:p>
            <a:pPr algn="just">
              <a:lnSpc>
                <a:spcPct val="90000"/>
              </a:lnSpc>
              <a:buClr>
                <a:schemeClr val="accent4"/>
              </a:buClr>
            </a:pPr>
            <a:endParaRPr lang="en-US" i="1" dirty="0" smtClean="0">
              <a:solidFill>
                <a:srgbClr val="77933C"/>
              </a:solidFill>
            </a:endParaRPr>
          </a:p>
          <a:p>
            <a:pPr algn="just">
              <a:lnSpc>
                <a:spcPct val="90000"/>
              </a:lnSpc>
              <a:buClr>
                <a:schemeClr val="accent4"/>
              </a:buClr>
            </a:pPr>
            <a:r>
              <a:rPr lang="en-US" i="1" dirty="0" smtClean="0">
                <a:solidFill>
                  <a:srgbClr val="77933C"/>
                </a:solidFill>
              </a:rPr>
              <a:t>Grab a doll or stuffed animal. Watch the video on the next slide and practice along with the video.</a:t>
            </a:r>
            <a:endParaRPr lang="en-US" i="1" dirty="0">
              <a:solidFill>
                <a:srgbClr val="77933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7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186">
        <p14:reveal/>
      </p:transition>
    </mc:Choice>
    <mc:Fallback xmlns="">
      <p:transition spd="slow" advTm="35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0" objId="2"/>
        <p14:stopEvt time="33205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09" y="381000"/>
            <a:ext cx="9154063" cy="685800"/>
          </a:xfrm>
          <a:prstGeom prst="snip2DiagRect">
            <a:avLst/>
          </a:prstGeom>
          <a:solidFill>
            <a:schemeClr val="accent4">
              <a:lumMod val="50000"/>
            </a:schemeClr>
          </a:solidFill>
        </p:spPr>
        <p:txBody>
          <a:bodyPr>
            <a:prstTxWarp prst="textPlain">
              <a:avLst/>
            </a:prstTxWarp>
            <a:noAutofit/>
          </a:bodyPr>
          <a:lstStyle/>
          <a:p>
            <a:pPr algn="r"/>
            <a:r>
              <a:rPr lang="en-US" i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to Hold a baby</a:t>
            </a:r>
            <a:endParaRPr lang="en-US" sz="4400" i="1" spc="-3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holdingbaby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00200"/>
            <a:ext cx="7620000" cy="4286250"/>
          </a:xfrm>
        </p:spPr>
      </p:pic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sz="9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1.B FOOD, BEDTIME, &amp; CLEAN-UP</a:t>
            </a:r>
            <a:endParaRPr lang="en-US" sz="900" b="1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97416238"/>
      </p:ext>
    </p:extLst>
  </p:cSld>
  <p:clrMapOvr>
    <a:masterClrMapping/>
  </p:clrMapOvr>
  <p:transition spd="slow" advTm="5245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5036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andria\Downloads\MP90040965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26"/>
          <a:stretch/>
        </p:blipFill>
        <p:spPr bwMode="auto">
          <a:xfrm>
            <a:off x="6656518" y="-44303"/>
            <a:ext cx="2487481" cy="36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52643785"/>
              </p:ext>
            </p:extLst>
          </p:nvPr>
        </p:nvGraphicFramePr>
        <p:xfrm>
          <a:off x="527171" y="2904067"/>
          <a:ext cx="8024162" cy="351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/>
          <p:cNvSpPr/>
          <p:nvPr/>
        </p:nvSpPr>
        <p:spPr>
          <a:xfrm>
            <a:off x="347132" y="286435"/>
            <a:ext cx="6493935" cy="99203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</a:pPr>
            <a:r>
              <a:rPr lang="en-US" sz="3200" spc="-150" dirty="0">
                <a:solidFill>
                  <a:srgbClr val="000000">
                    <a:lumMod val="85000"/>
                    <a:lumOff val="15000"/>
                  </a:srgbClr>
                </a:solidFill>
                <a:latin typeface="Arial Black"/>
              </a:rPr>
              <a:t>If you are caring for a baby, this can be a </a:t>
            </a:r>
            <a:r>
              <a:rPr lang="en-US" sz="3200" spc="-150" dirty="0">
                <a:solidFill>
                  <a:srgbClr val="DC5924"/>
                </a:solidFill>
                <a:latin typeface="Arial Black"/>
              </a:rPr>
              <a:t>stressful job</a:t>
            </a:r>
            <a:r>
              <a:rPr lang="en-US" sz="3200" spc="-150" dirty="0">
                <a:solidFill>
                  <a:srgbClr val="000000">
                    <a:lumMod val="85000"/>
                    <a:lumOff val="15000"/>
                  </a:srgbClr>
                </a:solidFill>
                <a:latin typeface="Arial Black"/>
              </a:rPr>
              <a:t>.</a:t>
            </a:r>
            <a:r>
              <a:rPr lang="en-US" sz="3200" spc="-150" dirty="0">
                <a:solidFill>
                  <a:srgbClr val="000000"/>
                </a:solidFill>
                <a:latin typeface="Arial Black"/>
              </a:rPr>
              <a:t> </a:t>
            </a:r>
          </a:p>
        </p:txBody>
      </p:sp>
      <p:pic>
        <p:nvPicPr>
          <p:cNvPr id="1027" name="Picture 3" descr="C:\Users\Alexandria\Downloads\MP900289589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77" b="97519" l="12500" r="90000">
                        <a14:foregroundMark x1="30500" y1="38710" x2="18667" y2="32754"/>
                        <a14:foregroundMark x1="18333" y1="32010" x2="18000" y2="20099"/>
                        <a14:foregroundMark x1="18500" y1="20099" x2="28167" y2="14144"/>
                        <a14:foregroundMark x1="16167" y1="33499" x2="15500" y2="19603"/>
                        <a14:foregroundMark x1="14500" y1="29280" x2="19667" y2="14392"/>
                        <a14:foregroundMark x1="19667" y1="14888" x2="31500" y2="9677"/>
                        <a14:foregroundMark x1="32333" y1="10422" x2="39167" y2="16129"/>
                        <a14:backgroundMark x1="24500" y1="26303" x2="29667" y2="18362"/>
                        <a14:backgroundMark x1="24333" y1="22333" x2="21500" y2="28536"/>
                        <a14:backgroundMark x1="45167" y1="79901" x2="36833" y2="52109"/>
                        <a14:backgroundMark x1="24333" y1="30025" x2="31500" y2="19355"/>
                        <a14:backgroundMark x1="37667" y1="86849" x2="36333" y2="80397"/>
                        <a14:backgroundMark x1="43333" y1="56576" x2="44000" y2="57816"/>
                        <a14:backgroundMark x1="47833" y1="66253" x2="49333" y2="69975"/>
                        <a14:backgroundMark x1="54667" y1="81638" x2="52333" y2="7741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1141485"/>
            <a:ext cx="18288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uble Bracket 5"/>
          <p:cNvSpPr/>
          <p:nvPr/>
        </p:nvSpPr>
        <p:spPr>
          <a:xfrm rot="21225580">
            <a:off x="1591732" y="1579193"/>
            <a:ext cx="4957232" cy="711664"/>
          </a:xfrm>
          <a:prstGeom prst="bracketPair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>
            <a:prstTxWarp prst="textPlain">
              <a:avLst/>
            </a:prstTxWarp>
            <a:spAutoFit/>
          </a:bodyPr>
          <a:lstStyle/>
          <a:p>
            <a:pPr algn="ctr" defTabSz="457200"/>
            <a:r>
              <a:rPr lang="en-US" sz="2000" b="1" spc="-150" dirty="0">
                <a:solidFill>
                  <a:srgbClr val="526DB0"/>
                </a:solidFill>
              </a:rPr>
              <a:t>Babies may cry from 2 – 5 hours a day </a:t>
            </a:r>
          </a:p>
          <a:p>
            <a:pPr algn="ctr" defTabSz="457200"/>
            <a:r>
              <a:rPr lang="en-US" spc="-150" dirty="0">
                <a:solidFill>
                  <a:srgbClr val="526DB0">
                    <a:lumMod val="60000"/>
                    <a:lumOff val="40000"/>
                  </a:srgbClr>
                </a:solidFill>
              </a:rPr>
              <a:t>and it can be hard to figure out why they are crying. 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sz="9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2.B DANGERS OF SHAKING A BABY</a:t>
            </a:r>
            <a:endParaRPr lang="en-US" sz="900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4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4999">
        <p14:flash/>
      </p:transition>
    </mc:Choice>
    <mc:Fallback xmlns="">
      <p:transition spd="slow" advTm="34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0838EA-1341-4652-98C4-4C00313759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487FA5-12F3-4919-926B-8FACB79BFCA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4901AA-3F57-4946-800F-8C08F9B5E76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775FD4-EEC0-441F-9A0D-9B452F6A37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1EBF8-BA9A-46C7-BFFC-958816EC0A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842F2D-299E-40BD-9669-EE7EA0D7D80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2" grpId="0"/>
      <p:bldP spid="6" grpId="0" animBg="1"/>
    </p:bldLst>
  </p:timing>
  <p:extLst mod="1">
    <p:ext uri="{E180D4A7-C9FB-4DFB-919C-405C955672EB}">
      <p14:showEvtLst xmlns:p14="http://schemas.microsoft.com/office/powerpoint/2010/main">
        <p14:playEvt time="0" objId="5"/>
        <p14:stopEvt time="33415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lexandria\Downloads\MP90042782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368" y="4114800"/>
            <a:ext cx="411640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exandria\Downloads\MP90040934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9961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279491" y="0"/>
            <a:ext cx="4021667" cy="402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669" y="638620"/>
            <a:ext cx="3030007" cy="4356714"/>
          </a:xfrm>
          <a:noFill/>
        </p:spPr>
        <p:txBody>
          <a:bodyPr anchor="ctr">
            <a:prstTxWarp prst="textPlain">
              <a:avLst/>
            </a:prstTxWarp>
            <a:norm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cap="none" spc="-150" dirty="0" smtClean="0"/>
              <a:t>If you begin to feel stressed or mad at the baby,</a:t>
            </a:r>
          </a:p>
          <a:p>
            <a:pPr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cap="none" spc="-150" dirty="0" smtClean="0">
                <a:latin typeface="+mn-lt"/>
              </a:rPr>
              <a:t>put the baby down safely in their crib and call the parents for help.  </a:t>
            </a:r>
          </a:p>
          <a:p>
            <a:pPr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cap="none" spc="-150" dirty="0" smtClean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966" y="477753"/>
            <a:ext cx="2937167" cy="415351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300" dirty="0">
                <a:solidFill>
                  <a:srgbClr val="526DB0">
                    <a:lumMod val="75000"/>
                  </a:srgbClr>
                </a:solidFill>
              </a:rPr>
              <a:t>If nothing works &amp; the baby will not stop crying, </a:t>
            </a:r>
          </a:p>
          <a:p>
            <a:pPr>
              <a:lnSpc>
                <a:spcPct val="70000"/>
              </a:lnSpc>
            </a:pPr>
            <a:r>
              <a:rPr lang="en-US" sz="3600" spc="-300" dirty="0">
                <a:solidFill>
                  <a:srgbClr val="526DB0">
                    <a:lumMod val="75000"/>
                  </a:srgbClr>
                </a:solidFill>
                <a:latin typeface="Arial Black"/>
              </a:rPr>
              <a:t>it can become stressful. 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sz="9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2.B DANGERS OF SHAKING A BABY</a:t>
            </a:r>
            <a:endParaRPr lang="en-US" sz="900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  <p:pic>
        <p:nvPicPr>
          <p:cNvPr id="2" name="Untitled (37)...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664508"/>
      </p:ext>
    </p:extLst>
  </p:cSld>
  <p:clrMapOvr>
    <a:masterClrMapping/>
  </p:clrMapOvr>
  <p:transition spd="slow" advTm="171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  <p:extLst>
    <p:ext uri="{E180D4A7-C9FB-4DFB-919C-405C955672EB}">
      <p14:showEvtLst xmlns:p14="http://schemas.microsoft.com/office/powerpoint/2010/main">
        <p14:playEvt time="0" objId="2"/>
        <p14:stopEvt time="1506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lexandria\Downloads\MC900435576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806" y="4272475"/>
            <a:ext cx="15875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015" y="267731"/>
            <a:ext cx="6165852" cy="66360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defTabSz="457200"/>
            <a:r>
              <a:rPr lang="en-US" sz="4000" b="1" i="1" spc="-300" dirty="0">
                <a:solidFill>
                  <a:srgbClr val="000000"/>
                </a:solidFill>
              </a:rPr>
              <a:t>Whatever you do,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7902" y="931333"/>
            <a:ext cx="2120897" cy="329353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defTabSz="457200">
              <a:lnSpc>
                <a:spcPct val="60000"/>
              </a:lnSpc>
            </a:pPr>
            <a:r>
              <a:rPr lang="en-US" sz="4000" b="1" spc="-150" dirty="0">
                <a:solidFill>
                  <a:srgbClr val="000000"/>
                </a:solidFill>
                <a:latin typeface="Arial Black"/>
              </a:rPr>
              <a:t>don’t shake the baby </a:t>
            </a:r>
          </a:p>
        </p:txBody>
      </p:sp>
      <p:pic>
        <p:nvPicPr>
          <p:cNvPr id="3074" name="Picture 2" descr="C:\Users\Alexandria\Downloads\MC900445182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859" y="1395399"/>
            <a:ext cx="2016874" cy="26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871255">
            <a:off x="3209703" y="1995529"/>
            <a:ext cx="1016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600" dirty="0">
                <a:solidFill>
                  <a:srgbClr val="000000"/>
                </a:solidFill>
                <a:latin typeface="Arial Black"/>
              </a:rPr>
              <a:t>!</a:t>
            </a:r>
          </a:p>
        </p:txBody>
      </p:sp>
      <p:sp>
        <p:nvSpPr>
          <p:cNvPr id="8" name="&quot;No&quot; Symbol 7"/>
          <p:cNvSpPr/>
          <p:nvPr/>
        </p:nvSpPr>
        <p:spPr>
          <a:xfrm>
            <a:off x="5413903" y="1280995"/>
            <a:ext cx="3110973" cy="2844800"/>
          </a:xfrm>
          <a:prstGeom prst="noSmoking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37535" y="4207934"/>
            <a:ext cx="2560335" cy="1837232"/>
          </a:xfrm>
          <a:prstGeom prst="wedgeRoundRectCallout">
            <a:avLst>
              <a:gd name="adj1" fmla="val 39683"/>
              <a:gd name="adj2" fmla="val -8220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2000" b="1" spc="-150" dirty="0">
                <a:solidFill>
                  <a:srgbClr val="D1282E"/>
                </a:solidFill>
              </a:rPr>
              <a:t>1 out of every 4 babies who are shaken</a:t>
            </a:r>
          </a:p>
          <a:p>
            <a:pPr algn="ctr">
              <a:lnSpc>
                <a:spcPct val="80000"/>
              </a:lnSpc>
            </a:pPr>
            <a:r>
              <a:rPr lang="en-US" sz="2800" b="1" spc="-150" dirty="0">
                <a:solidFill>
                  <a:srgbClr val="D1282E"/>
                </a:solidFill>
                <a:latin typeface="Arial Black"/>
              </a:rPr>
              <a:t>die from it.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5752" y="938685"/>
            <a:ext cx="3947274" cy="3529420"/>
          </a:xfrm>
          <a:prstGeom prst="wedgeRoundRectCallou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prstTxWarp prst="textPlain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cap="none" spc="-150" dirty="0" smtClean="0">
                <a:latin typeface="+mn-lt"/>
              </a:rPr>
              <a:t>Just one shake </a:t>
            </a:r>
            <a:r>
              <a:rPr lang="en-US" sz="2800" cap="none" spc="-150" dirty="0" smtClean="0">
                <a:latin typeface="+mn-lt"/>
              </a:rPr>
              <a:t>can cause</a:t>
            </a:r>
            <a:r>
              <a:rPr lang="en-US" sz="2800" b="1" cap="none" spc="-150" dirty="0" smtClean="0">
                <a:latin typeface="+mn-lt"/>
              </a:rPr>
              <a:t/>
            </a:r>
            <a:br>
              <a:rPr lang="en-US" sz="2800" b="1" cap="none" spc="-150" dirty="0" smtClean="0">
                <a:latin typeface="+mn-lt"/>
              </a:rPr>
            </a:br>
            <a:r>
              <a:rPr lang="en-US" sz="2800" b="1" cap="none" spc="-150" dirty="0" smtClean="0">
                <a:latin typeface="+mn-lt"/>
              </a:rPr>
              <a:t>permanent injury, </a:t>
            </a:r>
            <a:r>
              <a:rPr lang="en-US" sz="2800" cap="none" spc="-150" dirty="0" smtClean="0">
                <a:latin typeface="+mn-lt"/>
              </a:rPr>
              <a:t>known as </a:t>
            </a:r>
            <a:r>
              <a:rPr lang="en-US" sz="2800" b="1" cap="none" spc="-150" dirty="0" smtClean="0">
                <a:latin typeface="+mn-lt"/>
              </a:rPr>
              <a:t>shaken baby syndrome. 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sz="9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2.B DANGERS OF SHAKING A BABY</a:t>
            </a:r>
            <a:endParaRPr lang="en-US" sz="900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51056"/>
      </p:ext>
    </p:extLst>
  </p:cSld>
  <p:clrMapOvr>
    <a:masterClrMapping/>
  </p:clrMapOvr>
  <p:transition spd="slow" advTm="26037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753 -0.16458 C -0.08802 -0.15139 -0.02899 -0.16967 -0.06024 -0.14977 C -0.06753 -0.14004 -0.05937 -0.13657 -0.05191 -0.13356 C -0.03993 -0.12893 -0.02552 -0.12986 -0.01302 -0.1287 C -0.00469 -0.12708 0.00347 -0.12592 0.01198 -0.125 C 0.01736 -0.12384 0.0224 -0.12176 0.02778 -0.12014 C 0.03003 -0.11088 0.02378 -0.1081 0.01753 -0.10532 C 0.00747 -0.10069 -0.00226 -0.09699 -0.01302 -0.09537 C -0.02153 -0.09236 -0.02917 -0.09143 -0.03802 -0.09051 C -0.05295 -0.08634 -0.0467 -0.08796 -0.0566 -0.08541 C -0.05903 -0.08379 -0.06424 -0.08426 -0.06389 -0.08055 C -0.06302 -0.07268 -0.06302 -0.06828 -0.0566 -0.0669 C -0.04167 -0.06342 -0.02726 -0.06273 -0.01215 -0.06203 C 0.00885 -0.05903 0.02986 -0.05694 0.05087 -0.05463 C 0.05816 -0.05278 0.06389 -0.05162 0.07031 -0.04722 C 0.07604 -0.03611 0.05938 -0.03194 0.05451 -0.02986 C 0.04931 -0.02754 0.04826 -0.02708 0.04253 -0.02616 C 0.03073 -0.0243 0.00729 -0.02129 0.00729 -0.02106 C -0.00312 -0.01852 -0.01372 -0.01574 -0.02413 -0.01389 C -0.02951 -0.01134 -0.03594 -0.00717 -0.04167 -0.00532 C -0.04236 -0.0044 -0.04618 0.00023 -0.04635 0.00209 C -0.04809 0.01644 -0.02396 0.01806 -0.01667 0.0206 C -0.01458 0.0213 -0.0125 0.02269 -0.01024 0.02315 C -0.00747 0.02384 -0.00469 0.02384 -0.00191 0.02431 C 0.00642 0.02755 0.01406 0.03195 0.02222 0.03542 C 0.01997 0.04352 0.01597 0.04306 0.01007 0.04537 C -0.00191 0.05 -0.01528 0.05255 -0.02778 0.05394 C -0.03472 0.05718 -0.04132 0.05926 -0.04826 0.06273 C -0.05087 0.07384 -0.04045 0.07361 -0.03437 0.075 C -0.01944 0.07847 -0.00503 0.08403 0.01007 0.08611 C 0.0125 0.08704 0.01493 0.08797 0.01753 0.08866 C 0.01997 0.08935 0.02257 0.08912 0.025 0.08982 C 0.02778 0.09074 0.03333 0.09352 0.03333 0.09375 C 0.03142 0.10047 0.0309 0.09977 0.02587 0.10347 C 0.01684 0.10996 0.02378 0.10718 0.01667 0.10949 C 0.01372 0.11227 0.01181 0.11551 0.00833 0.1169 C 0.00174 0.12292 -0.00191 0.13056 -0.00747 0.13797 C -0.00816 0.14074 -0.00868 0.14375 -0.00937 0.14653 C -0.01076 0.15255 -0.00312 0.1544 -0.00104 0.15533 C 0.00851 0.15949 0.01771 0.16273 0.02778 0.16389 C 0.0401 0.16343 0.05243 0.16435 0.06476 0.16273 C 0.0776 0.16088 0.08715 0.14306 0.09253 0.1294 C 0.09618 0.08704 0.09427 0.04445 0.09618 0.00209 C 0.09566 -0.0368 0.09913 -0.07824 0.08507 -0.11389 C 0.0842 -0.12014 0.0842 -0.12916 0.07778 -0.12384 C 0.07587 -0.1118 0.07535 -0.09977 0.07309 -0.08796 C 0.07031 -0.04305 0.06372 -0.00602 0.05278 0.03681 C 0.04688 0.05972 0.04618 0.09306 0.02951 0.10834 C 0.02483 0.07801 0.01493 0.04977 0.0092 0.01945 C 0.00642 -0.025 0.01337 -0.07222 0.00365 -0.11389 C -0.00347 -0.11088 -0.00937 -0.08009 -0.01111 -0.07199 C -0.01181 -0.06898 -0.01302 -0.06319 -0.01302 -0.06296 C -0.0158 -0.03611 -0.01788 -0.00879 -0.02049 0.01829 C -0.02101 0.0331 -0.02118 0.04514 -0.02413 0.05903 C -0.02448 0.06852 -0.02448 0.07778 -0.025 0.08727 C -0.02517 0.08935 -0.02483 0.09491 -0.02604 0.09352 C -0.0276 0.09167 -0.02639 0.08773 -0.02691 0.08496 C -0.0283 0.07709 -0.03003 0.06922 -0.0316 0.06134 C -0.03924 0.02361 -0.04757 -0.01319 -0.05469 -0.05092 C -0.05694 -0.09213 -0.05295 -0.04606 -0.05937 -0.07801 C -0.06215 -0.09236 -0.06198 -0.11227 -0.06858 -0.125 C -0.08125 -0.12176 -0.0776 -0.12245 -0.08611 -0.11389 C -0.09184 -0.09514 -0.08264 -0.12315 -0.09271 -0.10023 C -0.09514 -0.09491 -0.09618 -0.08866 -0.09826 -0.0831 C -0.09931 -0.07315 -0.10017 -0.06342 -0.10191 -0.05347 C -0.10295 -0.02731 -0.10417 -0.00185 -0.10469 0.02431 C -0.1092 -0.00555 -0.11493 -0.03541 -0.12135 -0.06458 C -0.12292 -0.07963 -0.12292 -0.09699 -0.12691 -0.11134 C -0.12726 -0.11273 -0.1283 -0.11366 -0.12882 -0.11504 C -0.12951 -0.11713 -0.13003 -0.11921 -0.13056 -0.12129 C -0.13854 -0.11921 -0.1375 -0.11481 -0.1408 -0.10648 C -0.14115 -0.10116 -0.14132 -0.09583 -0.14167 -0.09051 C -0.14219 -0.0831 -0.14358 -0.06828 -0.14358 -0.06805 C -0.14306 -0.03727 -0.14514 -0.02291 -0.13802 0.00209 C -0.1349 0.0375 -0.12778 0.07639 -0.1158 0.10834 C -0.11493 0.11551 -0.11372 0.12292 -0.11111 0.1294 C -0.11007 0.13195 -0.10747 0.13681 -0.10747 0.13704 C -0.08785 0.11898 -0.08142 0.08496 -0.07413 0.05648 C -0.07309 0.05255 -0.07153 0.04908 -0.07049 0.04537 C -0.0684 0.03797 -0.06493 0.02315 -0.06493 0.02338 C -0.06458 0.01898 -0.06441 0.01505 -0.06389 0.01088 C -0.06285 0.00232 -0.06024 -0.01504 -0.06024 -0.01481 C -0.05955 -0.02453 -0.05903 -0.03403 -0.05833 -0.04352 C -0.05712 -0.06227 -0.05972 -0.08171 -0.0566 -0.10023 C -0.05573 -0.10578 -0.05156 -0.11319 -0.05 -0.11759 C -0.04323 -0.13588 -0.03403 -0.15092 -0.01858 -0.15578 C -0.01615 -0.15532 -0.01302 -0.15694 -0.01111 -0.15463 C -0.00833 -0.15116 -0.00903 -0.14491 -0.00833 -0.13981 C -0.00556 -0.11898 -0.00451 -0.09791 -0.00278 -0.07685 C -0.00243 -0.05949 -0.00226 -0.04236 -0.00191 -0.025 C -0.00174 -0.01805 -0.00156 -0.01088 -0.00104 -0.00393 C -0.00087 -0.00254 0 -0.00023 0 -2.22222E-6 " pathEditMode="relative" rAng="0" ptsTypes="fffffffffffffffffffffffffffffffffffffffffffffffffffffffffffffffffffffffffffffffffffffffffffA">
                                          <p:cBhvr>
                                            <p:cTn id="19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62" y="16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3" dur="2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4" dur="2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fill="hold" grpId="1" nodeType="withEffect" p14:presetBounceEnd="3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77778E-6 4.07407E-6 L -0.13923 4.07407E-6 " pathEditMode="relative" rAng="0" ptsTypes="AA" p14:bounceEnd="30000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6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5" presetClass="path" presetSubtype="0" fill="hold" grpId="1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3.7037E-6 L -0.1408 3.7037E-6 " pathEditMode="relative" rAng="0" ptsTypes="AA" p14:bounceEnd="30000">
                                          <p:cBhvr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52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  <p:bldP spid="6" grpId="1"/>
          <p:bldP spid="7" grpId="0"/>
          <p:bldP spid="7" grpId="1"/>
          <p:bldP spid="8" grpId="0" animBg="1"/>
          <p:bldP spid="10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753 -0.16458 C -0.08802 -0.15139 -0.02899 -0.16967 -0.06024 -0.14977 C -0.06753 -0.14004 -0.05937 -0.13657 -0.05191 -0.13356 C -0.03993 -0.12893 -0.02552 -0.12986 -0.01302 -0.1287 C -0.00469 -0.12708 0.00347 -0.12592 0.01198 -0.125 C 0.01736 -0.12384 0.0224 -0.12176 0.02778 -0.12014 C 0.03003 -0.11088 0.02378 -0.1081 0.01753 -0.10532 C 0.00747 -0.10069 -0.00226 -0.09699 -0.01302 -0.09537 C -0.02153 -0.09236 -0.02917 -0.09143 -0.03802 -0.09051 C -0.05295 -0.08634 -0.0467 -0.08796 -0.0566 -0.08541 C -0.05903 -0.08379 -0.06424 -0.08426 -0.06389 -0.08055 C -0.06302 -0.07268 -0.06302 -0.06828 -0.0566 -0.0669 C -0.04167 -0.06342 -0.02726 -0.06273 -0.01215 -0.06203 C 0.00885 -0.05903 0.02986 -0.05694 0.05087 -0.05463 C 0.05816 -0.05278 0.06389 -0.05162 0.07031 -0.04722 C 0.07604 -0.03611 0.05938 -0.03194 0.05451 -0.02986 C 0.04931 -0.02754 0.04826 -0.02708 0.04253 -0.02616 C 0.03073 -0.0243 0.00729 -0.02129 0.00729 -0.02106 C -0.00312 -0.01852 -0.01372 -0.01574 -0.02413 -0.01389 C -0.02951 -0.01134 -0.03594 -0.00717 -0.04167 -0.00532 C -0.04236 -0.0044 -0.04618 0.00023 -0.04635 0.00209 C -0.04809 0.01644 -0.02396 0.01806 -0.01667 0.0206 C -0.01458 0.0213 -0.0125 0.02269 -0.01024 0.02315 C -0.00747 0.02384 -0.00469 0.02384 -0.00191 0.02431 C 0.00642 0.02755 0.01406 0.03195 0.02222 0.03542 C 0.01997 0.04352 0.01597 0.04306 0.01007 0.04537 C -0.00191 0.05 -0.01528 0.05255 -0.02778 0.05394 C -0.03472 0.05718 -0.04132 0.05926 -0.04826 0.06273 C -0.05087 0.07384 -0.04045 0.07361 -0.03437 0.075 C -0.01944 0.07847 -0.00503 0.08403 0.01007 0.08611 C 0.0125 0.08704 0.01493 0.08797 0.01753 0.08866 C 0.01997 0.08935 0.02257 0.08912 0.025 0.08982 C 0.02778 0.09074 0.03333 0.09352 0.03333 0.09375 C 0.03142 0.10047 0.0309 0.09977 0.02587 0.10347 C 0.01684 0.10996 0.02378 0.10718 0.01667 0.10949 C 0.01372 0.11227 0.01181 0.11551 0.00833 0.1169 C 0.00174 0.12292 -0.00191 0.13056 -0.00747 0.13797 C -0.00816 0.14074 -0.00868 0.14375 -0.00937 0.14653 C -0.01076 0.15255 -0.00312 0.1544 -0.00104 0.15533 C 0.00851 0.15949 0.01771 0.16273 0.02778 0.16389 C 0.0401 0.16343 0.05243 0.16435 0.06476 0.16273 C 0.0776 0.16088 0.08715 0.14306 0.09253 0.1294 C 0.09618 0.08704 0.09427 0.04445 0.09618 0.00209 C 0.09566 -0.0368 0.09913 -0.07824 0.08507 -0.11389 C 0.0842 -0.12014 0.0842 -0.12916 0.07778 -0.12384 C 0.07587 -0.1118 0.07535 -0.09977 0.07309 -0.08796 C 0.07031 -0.04305 0.06372 -0.00602 0.05278 0.03681 C 0.04688 0.05972 0.04618 0.09306 0.02951 0.10834 C 0.02483 0.07801 0.01493 0.04977 0.0092 0.01945 C 0.00642 -0.025 0.01337 -0.07222 0.00365 -0.11389 C -0.00347 -0.11088 -0.00937 -0.08009 -0.01111 -0.07199 C -0.01181 -0.06898 -0.01302 -0.06319 -0.01302 -0.06296 C -0.0158 -0.03611 -0.01788 -0.00879 -0.02049 0.01829 C -0.02101 0.0331 -0.02118 0.04514 -0.02413 0.05903 C -0.02448 0.06852 -0.02448 0.07778 -0.025 0.08727 C -0.02517 0.08935 -0.02483 0.09491 -0.02604 0.09352 C -0.0276 0.09167 -0.02639 0.08773 -0.02691 0.08496 C -0.0283 0.07709 -0.03003 0.06922 -0.0316 0.06134 C -0.03924 0.02361 -0.04757 -0.01319 -0.05469 -0.05092 C -0.05694 -0.09213 -0.05295 -0.04606 -0.05937 -0.07801 C -0.06215 -0.09236 -0.06198 -0.11227 -0.06858 -0.125 C -0.08125 -0.12176 -0.0776 -0.12245 -0.08611 -0.11389 C -0.09184 -0.09514 -0.08264 -0.12315 -0.09271 -0.10023 C -0.09514 -0.09491 -0.09618 -0.08866 -0.09826 -0.0831 C -0.09931 -0.07315 -0.10017 -0.06342 -0.10191 -0.05347 C -0.10295 -0.02731 -0.10417 -0.00185 -0.10469 0.02431 C -0.1092 -0.00555 -0.11493 -0.03541 -0.12135 -0.06458 C -0.12292 -0.07963 -0.12292 -0.09699 -0.12691 -0.11134 C -0.12726 -0.11273 -0.1283 -0.11366 -0.12882 -0.11504 C -0.12951 -0.11713 -0.13003 -0.11921 -0.13056 -0.12129 C -0.13854 -0.11921 -0.1375 -0.11481 -0.1408 -0.10648 C -0.14115 -0.10116 -0.14132 -0.09583 -0.14167 -0.09051 C -0.14219 -0.0831 -0.14358 -0.06828 -0.14358 -0.06805 C -0.14306 -0.03727 -0.14514 -0.02291 -0.13802 0.00209 C -0.1349 0.0375 -0.12778 0.07639 -0.1158 0.10834 C -0.11493 0.11551 -0.11372 0.12292 -0.11111 0.1294 C -0.11007 0.13195 -0.10747 0.13681 -0.10747 0.13704 C -0.08785 0.11898 -0.08142 0.08496 -0.07413 0.05648 C -0.07309 0.05255 -0.07153 0.04908 -0.07049 0.04537 C -0.0684 0.03797 -0.06493 0.02315 -0.06493 0.02338 C -0.06458 0.01898 -0.06441 0.01505 -0.06389 0.01088 C -0.06285 0.00232 -0.06024 -0.01504 -0.06024 -0.01481 C -0.05955 -0.02453 -0.05903 -0.03403 -0.05833 -0.04352 C -0.05712 -0.06227 -0.05972 -0.08171 -0.0566 -0.10023 C -0.05573 -0.10578 -0.05156 -0.11319 -0.05 -0.11759 C -0.04323 -0.13588 -0.03403 -0.15092 -0.01858 -0.15578 C -0.01615 -0.15532 -0.01302 -0.15694 -0.01111 -0.15463 C -0.00833 -0.15116 -0.00903 -0.14491 -0.00833 -0.13981 C -0.00556 -0.11898 -0.00451 -0.09791 -0.00278 -0.07685 C -0.00243 -0.05949 -0.00226 -0.04236 -0.00191 -0.025 C -0.00174 -0.01805 -0.00156 -0.01088 -0.00104 -0.00393 C -0.00087 -0.00254 0 -0.00023 0 -2.22222E-6 " pathEditMode="relative" rAng="0" ptsTypes="fffffffffffffffffffffffffffffffffffffffffffffffffffffffffffffffffffffffffffffffffffffffffffA">
                                          <p:cBhvr>
                                            <p:cTn id="19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62" y="16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3" dur="2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4" dur="25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77778E-6 4.07407E-6 L -0.13923 4.07407E-6 " pathEditMode="relative" rAng="0" ptsTypes="AA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6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5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3.7037E-6 L -0.1408 3.7037E-6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52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  <p:bldP spid="6" grpId="1"/>
          <p:bldP spid="7" grpId="0"/>
          <p:bldP spid="7" grpId="1"/>
          <p:bldP spid="8" grpId="0" animBg="1"/>
          <p:bldP spid="10" grpId="0" animBg="1"/>
          <p:bldP spid="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102837">
            <a:off x="314070" y="214276"/>
            <a:ext cx="2560320" cy="1371600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/>
              <a:t>Video </a:t>
            </a:r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4038600" cy="3657600"/>
          </a:xfrm>
        </p:spPr>
        <p:txBody>
          <a:bodyPr>
            <a:normAutofit/>
          </a:bodyPr>
          <a:lstStyle/>
          <a:p>
            <a:r>
              <a:rPr lang="en-US" sz="2800" spc="-150" dirty="0" smtClean="0"/>
              <a:t>To </a:t>
            </a:r>
            <a:r>
              <a:rPr lang="en-US" sz="2800" spc="-150" dirty="0"/>
              <a:t>better understand shaken baby syndrome, watch </a:t>
            </a:r>
            <a:r>
              <a:rPr lang="en-US" sz="2800" spc="-150" dirty="0" smtClean="0"/>
              <a:t>how </a:t>
            </a:r>
            <a:r>
              <a:rPr lang="en-US" sz="2800" spc="-150" dirty="0"/>
              <a:t>shaking a baby causes severe injury.</a:t>
            </a:r>
          </a:p>
          <a:p>
            <a:endParaRPr lang="en-US" sz="1800" dirty="0" smtClean="0"/>
          </a:p>
          <a:p>
            <a:r>
              <a:rPr lang="en-US" sz="1600" b="0" dirty="0" smtClean="0">
                <a:solidFill>
                  <a:schemeClr val="accent4"/>
                </a:solidFill>
              </a:rPr>
              <a:t>(YouTube: oopshansoo)</a:t>
            </a:r>
          </a:p>
          <a:p>
            <a:r>
              <a:rPr lang="en-US" sz="1600" b="0" dirty="0" smtClean="0">
                <a:solidFill>
                  <a:schemeClr val="accent4"/>
                </a:solidFill>
              </a:rPr>
              <a:t>YouTube URL</a:t>
            </a:r>
            <a:r>
              <a:rPr lang="en-US" sz="1600" b="0" dirty="0">
                <a:solidFill>
                  <a:schemeClr val="accent4"/>
                </a:solidFill>
              </a:rPr>
              <a:t>: </a:t>
            </a:r>
            <a:r>
              <a:rPr lang="en-US" sz="1600" b="0" dirty="0">
                <a:hlinkClick r:id="rId4"/>
              </a:rPr>
              <a:t>http://youtu.be/</a:t>
            </a:r>
            <a:r>
              <a:rPr lang="en-US" sz="1600" b="0" dirty="0" smtClean="0">
                <a:hlinkClick r:id="rId4"/>
              </a:rPr>
              <a:t>l_toKPs9Jj4</a:t>
            </a:r>
            <a:endParaRPr lang="en-US" sz="1600" b="0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2.B DANGERS OF SHAKING A BABY</a:t>
            </a:r>
            <a:endParaRPr lang="en-US" sz="900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  <p:pic>
        <p:nvPicPr>
          <p:cNvPr id="10" name="shakenbab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905000"/>
            <a:ext cx="4470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7264"/>
      </p:ext>
    </p:extLst>
  </p:cSld>
  <p:clrMapOvr>
    <a:masterClrMapping/>
  </p:clrMapOvr>
  <p:transition spd="slow" advTm="1670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  <p14:stopEvt time="162145" objId="1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andria\Downloads\MP9004021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0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-1"/>
            <a:ext cx="4673599" cy="6093522"/>
          </a:xfrm>
          <a:solidFill>
            <a:schemeClr val="accent4">
              <a:lumMod val="60000"/>
              <a:lumOff val="40000"/>
              <a:alpha val="50196"/>
            </a:schemeClr>
          </a:solidFill>
        </p:spPr>
        <p:txBody>
          <a:bodyPr anchor="ctr">
            <a:noAutofit/>
          </a:bodyPr>
          <a:lstStyle/>
          <a:p>
            <a:pPr algn="ctr">
              <a:lnSpc>
                <a:spcPct val="60000"/>
              </a:lnSpc>
            </a:pPr>
            <a:r>
              <a:rPr lang="en-US" sz="4000" b="1" cap="none" spc="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n-lt"/>
              </a:rPr>
              <a:t>other effects from </a:t>
            </a:r>
            <a:r>
              <a:rPr lang="en-US" sz="4000" cap="none" spc="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n-lt"/>
              </a:rPr>
              <a:t>shaken baby syndrome </a:t>
            </a:r>
            <a:r>
              <a:rPr lang="en-US" sz="4000" b="1" cap="none" spc="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n-lt"/>
              </a:rPr>
              <a:t>are:</a:t>
            </a:r>
          </a:p>
          <a:p>
            <a:pPr marL="731520" indent="-457200">
              <a:lnSpc>
                <a:spcPct val="80000"/>
              </a:lnSpc>
              <a:buClr>
                <a:schemeClr val="accent4"/>
              </a:buClr>
              <a:buFont typeface="Arial" pitchFamily="34" charset="0"/>
              <a:buChar char="+"/>
            </a:pPr>
            <a:r>
              <a:rPr lang="en-US" sz="2800" cap="none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 brain damage</a:t>
            </a:r>
          </a:p>
          <a:p>
            <a:pPr marL="731520" indent="-457200">
              <a:lnSpc>
                <a:spcPct val="80000"/>
              </a:lnSpc>
              <a:buClr>
                <a:schemeClr val="accent4"/>
              </a:buClr>
              <a:buFont typeface="Arial" pitchFamily="34" charset="0"/>
              <a:buChar char="+"/>
            </a:pPr>
            <a:r>
              <a:rPr lang="en-US" sz="2800" cap="none" spc="-15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Coma</a:t>
            </a:r>
          </a:p>
          <a:p>
            <a:pPr marL="731520" indent="-457200">
              <a:lnSpc>
                <a:spcPct val="80000"/>
              </a:lnSpc>
              <a:buClr>
                <a:schemeClr val="accent4"/>
              </a:buClr>
              <a:buFont typeface="Arial" pitchFamily="34" charset="0"/>
              <a:buChar char="+"/>
            </a:pPr>
            <a:r>
              <a:rPr lang="en-US" sz="2800" cap="none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eating habits</a:t>
            </a:r>
          </a:p>
          <a:p>
            <a:pPr marL="731520" indent="-457200">
              <a:lnSpc>
                <a:spcPct val="80000"/>
              </a:lnSpc>
              <a:buClr>
                <a:schemeClr val="accent4"/>
              </a:buClr>
              <a:buFont typeface="Arial" pitchFamily="34" charset="0"/>
              <a:buChar char="+"/>
            </a:pPr>
            <a:r>
              <a:rPr lang="en-US" sz="2800" cap="none" spc="-15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energy </a:t>
            </a:r>
          </a:p>
          <a:p>
            <a:pPr marL="731520" indent="-457200">
              <a:lnSpc>
                <a:spcPct val="80000"/>
              </a:lnSpc>
              <a:buClr>
                <a:schemeClr val="accent4"/>
              </a:buClr>
              <a:buFont typeface="Arial" pitchFamily="34" charset="0"/>
              <a:buChar char="+"/>
            </a:pPr>
            <a:r>
              <a:rPr lang="en-US" sz="2800" cap="none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body movement</a:t>
            </a:r>
          </a:p>
          <a:p>
            <a:pPr marL="731520" indent="-457200">
              <a:lnSpc>
                <a:spcPct val="80000"/>
              </a:lnSpc>
              <a:buClr>
                <a:schemeClr val="accent4"/>
              </a:buClr>
              <a:buFont typeface="Arial" pitchFamily="34" charset="0"/>
              <a:buChar char="+"/>
            </a:pPr>
            <a:r>
              <a:rPr lang="en-US" sz="2800" cap="none" spc="-15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Unable to move his or her head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</p:spPr>
        <p:txBody>
          <a:bodyPr/>
          <a:lstStyle/>
          <a:p>
            <a:r>
              <a:rPr lang="en-US" sz="9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 Black"/>
              </a:rPr>
              <a:t>2.B DANGERS OF SHAKING A BABY</a:t>
            </a:r>
            <a:endParaRPr lang="en-US" sz="900" dirty="0">
              <a:solidFill>
                <a:srgbClr val="000000">
                  <a:lumMod val="75000"/>
                  <a:lumOff val="25000"/>
                </a:srgbClr>
              </a:solidFill>
              <a:latin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034">
        <p14:prism isContent="1" isInverted="1"/>
      </p:transition>
    </mc:Choice>
    <mc:Fallback xmlns="">
      <p:transition spd="slow" advTm="18034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1641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5|5.4|5.5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5.7|1.8|2.5|3.3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5|5.7|3.9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6|1.6|1.6|1.8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6.5|2.7|4.2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460</Words>
  <Application>Microsoft Office PowerPoint</Application>
  <PresentationFormat>On-screen Show (4:3)</PresentationFormat>
  <Paragraphs>69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1_Essential</vt:lpstr>
      <vt:lpstr>Lesson 2: </vt:lpstr>
      <vt:lpstr>DANGERS OF SHAKING A BABY</vt:lpstr>
      <vt:lpstr>Holding a baby</vt:lpstr>
      <vt:lpstr>How to Hold a baby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2.B 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4:</dc:title>
  <dc:creator>Alexandria</dc:creator>
  <cp:lastModifiedBy>Alexandria</cp:lastModifiedBy>
  <cp:revision>38</cp:revision>
  <dcterms:created xsi:type="dcterms:W3CDTF">2012-08-08T15:37:56Z</dcterms:created>
  <dcterms:modified xsi:type="dcterms:W3CDTF">2013-05-24T15:23:29Z</dcterms:modified>
</cp:coreProperties>
</file>